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oVCfsx8EXaunSxBCcnYRCBBYv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f4e6cbff8_0_42:notes"/>
          <p:cNvSpPr txBox="1">
            <a:spLocks noGrp="1"/>
          </p:cNvSpPr>
          <p:nvPr>
            <p:ph type="body" idx="1"/>
          </p:nvPr>
        </p:nvSpPr>
        <p:spPr>
          <a:xfrm>
            <a:off x="721003" y="4495522"/>
            <a:ext cx="5768093" cy="425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75" tIns="95075" rIns="95075" bIns="95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20f4e6cbff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709613"/>
            <a:ext cx="6310313" cy="3549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037ce99c1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132" name="Google Shape;132;g28037ce99c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2e52772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f2e527721e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25" tIns="46550" rIns="93125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f2e527721e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25" tIns="46550" rIns="93125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156" name="Google Shape;1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ba25feaf6_0_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g2cba25fea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550863" y="2677306"/>
            <a:ext cx="3565525" cy="3415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>
            <a:spLocks noGrp="1"/>
          </p:cNvSpPr>
          <p:nvPr>
            <p:ph type="pic" idx="2"/>
          </p:nvPr>
        </p:nvSpPr>
        <p:spPr>
          <a:xfrm>
            <a:off x="5208928" y="1596771"/>
            <a:ext cx="3448558" cy="34485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4" name="Google Shape;24;p21"/>
          <p:cNvSpPr>
            <a:spLocks noGrp="1"/>
          </p:cNvSpPr>
          <p:nvPr>
            <p:ph type="pic" idx="3"/>
          </p:nvPr>
        </p:nvSpPr>
        <p:spPr>
          <a:xfrm>
            <a:off x="8918575" y="596392"/>
            <a:ext cx="2263776" cy="22637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5" name="Google Shape;25;p21"/>
          <p:cNvSpPr>
            <a:spLocks noGrp="1"/>
          </p:cNvSpPr>
          <p:nvPr>
            <p:ph type="pic" idx="4"/>
          </p:nvPr>
        </p:nvSpPr>
        <p:spPr>
          <a:xfrm>
            <a:off x="9091612" y="3324733"/>
            <a:ext cx="2936876" cy="29368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1"/>
          <p:cNvSpPr/>
          <p:nvPr/>
        </p:nvSpPr>
        <p:spPr>
          <a:xfrm>
            <a:off x="6548755" y="850167"/>
            <a:ext cx="360000" cy="360000"/>
          </a:xfrm>
          <a:prstGeom prst="ellipse">
            <a:avLst/>
          </a:prstGeom>
          <a:gradFill>
            <a:gsLst>
              <a:gs pos="0">
                <a:schemeClr val="lt2"/>
              </a:gs>
              <a:gs pos="60000">
                <a:schemeClr val="lt2"/>
              </a:gs>
              <a:gs pos="100000">
                <a:srgbClr val="F2F1F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30;p21"/>
          <p:cNvGrpSpPr/>
          <p:nvPr/>
        </p:nvGrpSpPr>
        <p:grpSpPr>
          <a:xfrm>
            <a:off x="5585919" y="5592565"/>
            <a:ext cx="828358" cy="828358"/>
            <a:chOff x="3393179" y="4841987"/>
            <a:chExt cx="828358" cy="828358"/>
          </a:xfrm>
        </p:grpSpPr>
        <p:sp>
          <p:nvSpPr>
            <p:cNvPr id="31" name="Google Shape;31;p21"/>
            <p:cNvSpPr/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E8E8E8"/>
                </a:gs>
                <a:gs pos="30000">
                  <a:srgbClr val="E8E8E8"/>
                </a:gs>
                <a:gs pos="40000">
                  <a:srgbClr val="EAEAEA"/>
                </a:gs>
                <a:gs pos="60000">
                  <a:srgbClr val="E8E8E8"/>
                </a:gs>
                <a:gs pos="100000">
                  <a:schemeClr val="lt2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1"/>
            <p:cNvSpPr/>
            <p:nvPr/>
          </p:nvSpPr>
          <p:spPr>
            <a:xfrm rot="-81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0">
                  <a:srgbClr val="ECEBEB">
                    <a:alpha val="30588"/>
                  </a:srgbClr>
                </a:gs>
                <a:gs pos="100000">
                  <a:srgbClr val="9CC2E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ntroduction">
  <p:cSld name="3_Introdu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>
            <a:spLocks noGrp="1"/>
          </p:cNvSpPr>
          <p:nvPr>
            <p:ph type="pic" idx="2"/>
          </p:nvPr>
        </p:nvSpPr>
        <p:spPr>
          <a:xfrm>
            <a:off x="0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42" name="Google Shape;42;p22"/>
          <p:cNvSpPr>
            <a:spLocks noGrp="1"/>
          </p:cNvSpPr>
          <p:nvPr>
            <p:ph type="pic" idx="3"/>
          </p:nvPr>
        </p:nvSpPr>
        <p:spPr>
          <a:xfrm>
            <a:off x="3054096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43" name="Google Shape;43;p22"/>
          <p:cNvSpPr>
            <a:spLocks noGrp="1"/>
          </p:cNvSpPr>
          <p:nvPr>
            <p:ph type="pic" idx="4"/>
          </p:nvPr>
        </p:nvSpPr>
        <p:spPr>
          <a:xfrm>
            <a:off x="6083808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44" name="Google Shape;44;p22"/>
          <p:cNvSpPr>
            <a:spLocks noGrp="1"/>
          </p:cNvSpPr>
          <p:nvPr>
            <p:ph type="pic" idx="5"/>
          </p:nvPr>
        </p:nvSpPr>
        <p:spPr>
          <a:xfrm>
            <a:off x="9137904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45" name="Google Shape;4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1"/>
          </p:nvPr>
        </p:nvSpPr>
        <p:spPr>
          <a:xfrm>
            <a:off x="5262411" y="4508500"/>
            <a:ext cx="6221412" cy="156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>
            <a:spLocks noGrp="1"/>
          </p:cNvSpPr>
          <p:nvPr>
            <p:ph type="title"/>
          </p:nvPr>
        </p:nvSpPr>
        <p:spPr>
          <a:xfrm>
            <a:off x="969151" y="5123600"/>
            <a:ext cx="91920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US" sz="1440" b="0" i="0" u="none" strike="noStrike" cap="non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 b="1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ROB TAYLOR - DIRECTOR OF BUSINESS</a:t>
            </a:r>
            <a:r>
              <a:rPr lang="en-US" sz="1800" b="1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 DEVELOPMENT &amp; </a:t>
            </a:r>
            <a:endParaRPr sz="1800" b="1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US" sz="1800" b="1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	GOVERNMENT AFFAIRS</a:t>
            </a:r>
            <a:br>
              <a:rPr lang="en-US" sz="1800" b="1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1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	PITTSYLVANIA COUNTY FTTH UPDATE </a:t>
            </a:r>
            <a:br>
              <a:rPr lang="en-US" sz="1800" b="1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1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	AUGUST 20, 2024</a:t>
            </a:r>
            <a:r>
              <a:rPr lang="en-US" sz="1620" b="1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/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 t="30461" b="30461"/>
          <a:stretch/>
        </p:blipFill>
        <p:spPr>
          <a:xfrm>
            <a:off x="1284610" y="2223687"/>
            <a:ext cx="7379466" cy="1441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0f4e6cbff8_0_42"/>
          <p:cNvSpPr txBox="1"/>
          <p:nvPr/>
        </p:nvSpPr>
        <p:spPr>
          <a:xfrm>
            <a:off x="0" y="0"/>
            <a:ext cx="121920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rebuchet MS"/>
              <a:buNone/>
            </a:pPr>
            <a:r>
              <a:rPr lang="en-US" sz="2800" b="1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PITTSYLVANIA COUNTY – CAF II &amp; VATI APPLICATION LOCATIONS</a:t>
            </a:r>
            <a:endParaRPr sz="2800" b="1" i="0" u="none" strike="noStrike" cap="non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9" name="Google Shape;119;g20f4e6cbff8_0_42"/>
          <p:cNvSpPr txBox="1"/>
          <p:nvPr/>
        </p:nvSpPr>
        <p:spPr>
          <a:xfrm>
            <a:off x="916966" y="650172"/>
            <a:ext cx="618900" cy="434100"/>
          </a:xfrm>
          <a:prstGeom prst="rect">
            <a:avLst/>
          </a:prstGeom>
          <a:solidFill>
            <a:srgbClr val="81963C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"/>
              <a:buFont typeface="Trebuchet MS"/>
              <a:buNone/>
            </a:pPr>
            <a:endParaRPr sz="1500" b="0" i="0" u="none" strike="noStrike" cap="non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Google Shape;120;g20f4e6cbff8_0_42"/>
          <p:cNvSpPr/>
          <p:nvPr/>
        </p:nvSpPr>
        <p:spPr>
          <a:xfrm>
            <a:off x="346300" y="1231264"/>
            <a:ext cx="186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Trebuchet MS"/>
              <a:buNone/>
            </a:pPr>
            <a:r>
              <a:rPr lang="en-US" sz="1500" b="0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CAF  AWARD PROJECT AREA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0f4e6cbff8_0_42"/>
          <p:cNvSpPr/>
          <p:nvPr/>
        </p:nvSpPr>
        <p:spPr>
          <a:xfrm>
            <a:off x="346300" y="2783473"/>
            <a:ext cx="186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Trebuchet MS"/>
              <a:buNone/>
            </a:pPr>
            <a:r>
              <a:rPr lang="en-US" sz="1500" b="0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RDOF  &amp; VATI 22 LOCATIONS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0f4e6cbff8_0_42"/>
          <p:cNvSpPr txBox="1"/>
          <p:nvPr/>
        </p:nvSpPr>
        <p:spPr>
          <a:xfrm>
            <a:off x="9445833" y="650167"/>
            <a:ext cx="2490000" cy="5460000"/>
          </a:xfrm>
          <a:prstGeom prst="rect">
            <a:avLst/>
          </a:prstGeom>
          <a:noFill/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rPr lang="en-US" sz="1900" b="1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CAF II &amp; VATI APPLICATION LOCATIONS PASSED BY RSN FTTH PLAN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endParaRPr sz="1900" b="1" i="0" u="none" strike="noStrike" cap="non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rPr lang="en-US" sz="1900" b="1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RSN RDOF – 8,369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rPr lang="en-US" sz="1900" b="1" i="0" u="sng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UNFUNDED – 3,616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endParaRPr sz="1900" b="1" i="0" u="sng" strike="noStrike" cap="non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rPr lang="en-US" sz="1900" b="1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 VATI 2022 TOTAL - 11,985</a:t>
            </a:r>
            <a:endParaRPr sz="1900" b="1" i="0" u="none" strike="noStrike" cap="non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endParaRPr sz="1900" b="1" i="0" u="none" strike="noStrike" cap="non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rPr lang="en-US" sz="1900" b="1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VATI 2023 TOTAL - 2,102</a:t>
            </a:r>
            <a:endParaRPr sz="1900" b="1" i="0" u="none" strike="noStrike" cap="non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endParaRPr sz="1900" b="1" i="1" u="none" strike="noStrike" cap="none">
              <a:solidFill>
                <a:srgbClr val="2E75B5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rPr lang="en-US" sz="1900" b="1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CAF II - 2,412</a:t>
            </a:r>
            <a:endParaRPr sz="1900" b="1" i="0" u="none" strike="noStrike" cap="non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endParaRPr sz="1900" b="1" i="0" u="none" strike="noStrike" cap="non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rPr lang="en-US" sz="1900" b="1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GRAND TOTAL - 16,499</a:t>
            </a:r>
            <a:endParaRPr sz="1900" b="1" i="0" u="none" strike="noStrike" cap="non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" name="Google Shape;123;g20f4e6cbff8_0_42"/>
          <p:cNvSpPr/>
          <p:nvPr/>
        </p:nvSpPr>
        <p:spPr>
          <a:xfrm>
            <a:off x="346303" y="4211713"/>
            <a:ext cx="186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Trebuchet MS"/>
              <a:buNone/>
            </a:pPr>
            <a:r>
              <a:rPr lang="en-US" sz="1500" b="0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VATI 23 LOCATIONS NEW FIBER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20f4e6cbff8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4063" y="650175"/>
            <a:ext cx="5426508" cy="6101701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5" name="Google Shape;125;g20f4e6cbff8_0_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900" y="1989301"/>
            <a:ext cx="527486" cy="5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0f4e6cbff8_0_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6974" y="3530198"/>
            <a:ext cx="618900" cy="5907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0f4e6cbff8_0_42"/>
          <p:cNvSpPr/>
          <p:nvPr/>
        </p:nvSpPr>
        <p:spPr>
          <a:xfrm>
            <a:off x="410028" y="5586963"/>
            <a:ext cx="186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Trebuchet MS"/>
              <a:buNone/>
            </a:pPr>
            <a:r>
              <a:rPr lang="en-US" sz="1500" b="0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VATI 23 LOCATIONS EXISTING FIBER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g20f4e6cbff8_0_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6975" y="4899350"/>
            <a:ext cx="61890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0f4e6cbff8_0_42"/>
          <p:cNvPicPr preferRelativeResize="0"/>
          <p:nvPr/>
        </p:nvPicPr>
        <p:blipFill rotWithShape="1">
          <a:blip r:embed="rId7">
            <a:alphaModFix/>
          </a:blip>
          <a:srcRect t="30461" b="30461"/>
          <a:stretch/>
        </p:blipFill>
        <p:spPr>
          <a:xfrm>
            <a:off x="10145527" y="6402080"/>
            <a:ext cx="1790290" cy="34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037ce99c1_0_1"/>
          <p:cNvSpPr txBox="1">
            <a:spLocks noGrp="1"/>
          </p:cNvSpPr>
          <p:nvPr>
            <p:ph type="title"/>
          </p:nvPr>
        </p:nvSpPr>
        <p:spPr>
          <a:xfrm>
            <a:off x="1006875" y="56875"/>
            <a:ext cx="100173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 SERVICE MAP</a:t>
            </a:r>
            <a:endParaRPr b="1"/>
          </a:p>
        </p:txBody>
      </p:sp>
      <p:pic>
        <p:nvPicPr>
          <p:cNvPr id="135" name="Google Shape;135;g28037ce99c1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025" y="668475"/>
            <a:ext cx="9234201" cy="5653375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Google Shape;136;g28037ce99c1_0_1"/>
          <p:cNvPicPr preferRelativeResize="0"/>
          <p:nvPr/>
        </p:nvPicPr>
        <p:blipFill rotWithShape="1">
          <a:blip r:embed="rId4">
            <a:alphaModFix/>
          </a:blip>
          <a:srcRect t="30461" b="30461"/>
          <a:stretch/>
        </p:blipFill>
        <p:spPr>
          <a:xfrm>
            <a:off x="10347627" y="6435080"/>
            <a:ext cx="1790290" cy="34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PITTSYLVANIA GENERAL INFORMATION</a:t>
            </a:r>
            <a:endParaRPr b="1"/>
          </a:p>
        </p:txBody>
      </p:sp>
      <p:sp>
        <p:nvSpPr>
          <p:cNvPr id="142" name="Google Shape;142;p10"/>
          <p:cNvSpPr txBox="1"/>
          <p:nvPr/>
        </p:nvSpPr>
        <p:spPr>
          <a:xfrm>
            <a:off x="739350" y="1387011"/>
            <a:ext cx="10264272" cy="45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marR="0" lvl="0" indent="-35488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/>
              <a:buChar char="●"/>
            </a:pP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As of </a:t>
            </a: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Wednes</a:t>
            </a: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day, 0</a:t>
            </a: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8</a:t>
            </a: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/14/2024 we had </a:t>
            </a: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760</a:t>
            </a: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customers installed which is an increase of </a:t>
            </a: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148 </a:t>
            </a: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locations since our last reporting in June 2024</a:t>
            </a:r>
            <a:endParaRPr sz="3179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54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/>
              <a:buChar char="○"/>
            </a:pP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Currently have </a:t>
            </a: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309</a:t>
            </a: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orders in process</a:t>
            </a:r>
            <a:endParaRPr sz="3179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179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5488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/>
              <a:buChar char="●"/>
            </a:pP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Since our last report the number of locations passed has increased from 3,</a:t>
            </a: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790</a:t>
            </a: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locations to </a:t>
            </a: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798</a:t>
            </a: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or 1,008</a:t>
            </a:r>
            <a:endParaRPr sz="3179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5488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/>
              <a:buChar char="○"/>
            </a:pP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With 1,069 locations installed or in process, the current take rate is 22</a:t>
            </a: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% </a:t>
            </a: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which is 50% higher than the June reporting of 14%</a:t>
            </a:r>
            <a:endParaRPr sz="3179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79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54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/>
              <a:buChar char="●"/>
            </a:pP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Strawberry cabinets 7, 8, and 10 through 13 are currently under construction</a:t>
            </a:r>
            <a:endParaRPr sz="3179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179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5488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/>
              <a:buChar char="●"/>
            </a:pP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Chestnut CO and </a:t>
            </a: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cabinets </a:t>
            </a: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through </a:t>
            </a: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lang="en-US" sz="3179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are currently under construction</a:t>
            </a:r>
            <a:endParaRPr sz="3179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79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5476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/>
              <a:buChar char="●"/>
            </a:pP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453 locations are currently in Pre-Order Status</a:t>
            </a:r>
            <a:endParaRPr sz="3179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179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5488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/>
              <a:buChar char="●"/>
            </a:pPr>
            <a:r>
              <a:rPr lang="en-US" sz="317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Since the last reporting, RSN Marketing team has had sign up events in Downtown Chatham, Java Fire Dept.(this was a Saturday event that was extremely well attended), County Community Center, Union Hall Elem School - Open House.</a:t>
            </a:r>
            <a:endParaRPr sz="3179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179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588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179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0"/>
          <p:cNvPicPr preferRelativeResize="0"/>
          <p:nvPr/>
        </p:nvPicPr>
        <p:blipFill rotWithShape="1">
          <a:blip r:embed="rId3">
            <a:alphaModFix/>
          </a:blip>
          <a:srcRect t="30461" b="30461"/>
          <a:stretch/>
        </p:blipFill>
        <p:spPr>
          <a:xfrm>
            <a:off x="10347627" y="6435080"/>
            <a:ext cx="1790290" cy="34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2e527721e_0_0"/>
          <p:cNvSpPr txBox="1">
            <a:spLocks noGrp="1"/>
          </p:cNvSpPr>
          <p:nvPr>
            <p:ph type="title"/>
          </p:nvPr>
        </p:nvSpPr>
        <p:spPr>
          <a:xfrm>
            <a:off x="838200" y="167800"/>
            <a:ext cx="10515600" cy="106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Pittsylvania County – Current Project Timeline</a:t>
            </a:r>
            <a:endParaRPr/>
          </a:p>
        </p:txBody>
      </p:sp>
      <p:pic>
        <p:nvPicPr>
          <p:cNvPr id="150" name="Google Shape;150;g2f2e527721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25" y="1229500"/>
            <a:ext cx="11744325" cy="19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f2e527721e_0_0"/>
          <p:cNvSpPr txBox="1"/>
          <p:nvPr/>
        </p:nvSpPr>
        <p:spPr>
          <a:xfrm>
            <a:off x="6204775" y="4010650"/>
            <a:ext cx="5763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 Up Next: </a:t>
            </a:r>
            <a:r>
              <a:rPr lang="en-US" sz="1300" b="1" u="sng"/>
              <a:t>August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❑"/>
            </a:pPr>
            <a:r>
              <a:rPr lang="en-US" sz="1300"/>
              <a:t>Begin Construction in Strawberry Cabinet 8</a:t>
            </a:r>
            <a:endParaRPr sz="1300"/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❑"/>
            </a:pPr>
            <a:r>
              <a:rPr lang="en-US" sz="1300"/>
              <a:t>Complete Splicing and Testing - </a:t>
            </a:r>
            <a:r>
              <a:rPr lang="en-US" sz="1300">
                <a:solidFill>
                  <a:schemeClr val="dk1"/>
                </a:solidFill>
              </a:rPr>
              <a:t>Strawberry Cabinets 4&amp;5</a:t>
            </a:r>
            <a:endParaRPr sz="1300"/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❑"/>
            </a:pPr>
            <a:r>
              <a:rPr lang="en-US" sz="1300"/>
              <a:t>Complete Construction - Strawberry Cabinet 9</a:t>
            </a:r>
            <a:endParaRPr sz="1300"/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❑"/>
            </a:pPr>
            <a:r>
              <a:rPr lang="en-US" sz="1300"/>
              <a:t>Begin Splicing - Strawberry Cabinet 9</a:t>
            </a:r>
            <a:endParaRPr sz="1300"/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❑"/>
            </a:pPr>
            <a:r>
              <a:rPr lang="en-US" sz="1300"/>
              <a:t>Complete Brosville Staking - Construction to Begin Next Quarter</a:t>
            </a:r>
            <a:endParaRPr sz="1300"/>
          </a:p>
        </p:txBody>
      </p:sp>
      <p:sp>
        <p:nvSpPr>
          <p:cNvPr id="152" name="Google Shape;152;g2f2e527721e_0_0"/>
          <p:cNvSpPr txBox="1"/>
          <p:nvPr/>
        </p:nvSpPr>
        <p:spPr>
          <a:xfrm>
            <a:off x="267750" y="4010650"/>
            <a:ext cx="48390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</a:t>
            </a:r>
            <a:r>
              <a:rPr lang="en-US" sz="1300" b="1" u="sng"/>
              <a:t>ly</a:t>
            </a:r>
            <a:r>
              <a:rPr lang="en-US" sz="13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Tasks Underway or Completed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✔"/>
            </a:pPr>
            <a:r>
              <a:rPr lang="en-US" sz="1300"/>
              <a:t>Complete Construction - Strawberry Cabinets 7&amp;9</a:t>
            </a:r>
            <a:endParaRPr sz="1300"/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✔"/>
            </a:pPr>
            <a:r>
              <a:rPr lang="en-US" sz="1300"/>
              <a:t>Begin Splicing and Testing - Strawberry Cabinets 4&amp;5</a:t>
            </a:r>
            <a:endParaRPr sz="1300"/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✔"/>
            </a:pPr>
            <a:r>
              <a:rPr lang="en-US" sz="1300"/>
              <a:t>Begin Staking - Brightsville CO and Cabinet 3</a:t>
            </a:r>
            <a:endParaRPr sz="1300"/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✔"/>
            </a:pPr>
            <a:r>
              <a:rPr lang="en-US" sz="1300"/>
              <a:t>Begin Construction - Chestnut CO and Cabinets 1-4</a:t>
            </a:r>
            <a:endParaRPr sz="1300"/>
          </a:p>
        </p:txBody>
      </p:sp>
      <p:pic>
        <p:nvPicPr>
          <p:cNvPr id="153" name="Google Shape;153;g2f2e527721e_0_0"/>
          <p:cNvPicPr preferRelativeResize="0"/>
          <p:nvPr/>
        </p:nvPicPr>
        <p:blipFill rotWithShape="1">
          <a:blip r:embed="rId4">
            <a:alphaModFix/>
          </a:blip>
          <a:srcRect t="30461" b="30461"/>
          <a:stretch/>
        </p:blipFill>
        <p:spPr>
          <a:xfrm>
            <a:off x="10253252" y="6352605"/>
            <a:ext cx="1790290" cy="34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1715775" y="226475"/>
            <a:ext cx="79590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</a:pPr>
            <a:r>
              <a:rPr lang="en-US" sz="4000" b="1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QUESTIONS?</a:t>
            </a:r>
            <a:endParaRPr sz="4000" b="1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0" name="Google Shape;16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468" y="1113810"/>
            <a:ext cx="9245601" cy="494336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/>
          <p:nvPr/>
        </p:nvSpPr>
        <p:spPr>
          <a:xfrm>
            <a:off x="3300225" y="773677"/>
            <a:ext cx="4790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myriverstreet.net/community/pittsylvania-county-va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6"/>
          <p:cNvPicPr preferRelativeResize="0"/>
          <p:nvPr/>
        </p:nvPicPr>
        <p:blipFill rotWithShape="1">
          <a:blip r:embed="rId5">
            <a:alphaModFix/>
          </a:blip>
          <a:srcRect t="30461" b="30461"/>
          <a:stretch/>
        </p:blipFill>
        <p:spPr>
          <a:xfrm>
            <a:off x="137302" y="6397330"/>
            <a:ext cx="1790290" cy="34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2cba25feaf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85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cba25feaf6_0_1"/>
          <p:cNvSpPr txBox="1">
            <a:spLocks noGrp="1"/>
          </p:cNvSpPr>
          <p:nvPr>
            <p:ph type="title"/>
          </p:nvPr>
        </p:nvSpPr>
        <p:spPr>
          <a:xfrm>
            <a:off x="877455" y="1752395"/>
            <a:ext cx="8442000" cy="28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5500" b="1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QUESTIONS?</a:t>
            </a:r>
            <a:endParaRPr sz="5500" b="1" i="0" u="none" strike="noStrike" cap="non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9" name="Google Shape;169;g2cba25feaf6_0_1"/>
          <p:cNvPicPr preferRelativeResize="0"/>
          <p:nvPr/>
        </p:nvPicPr>
        <p:blipFill rotWithShape="1">
          <a:blip r:embed="rId4">
            <a:alphaModFix/>
          </a:blip>
          <a:srcRect t="30461" b="30461"/>
          <a:stretch/>
        </p:blipFill>
        <p:spPr>
          <a:xfrm>
            <a:off x="118427" y="6418655"/>
            <a:ext cx="1790290" cy="34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16D5C53F27C84CB484562730C52B82" ma:contentTypeVersion="16" ma:contentTypeDescription="Create a new document." ma:contentTypeScope="" ma:versionID="e80fb234a63e7562a40b938b480dddde">
  <xsd:schema xmlns:xsd="http://www.w3.org/2001/XMLSchema" xmlns:xs="http://www.w3.org/2001/XMLSchema" xmlns:p="http://schemas.microsoft.com/office/2006/metadata/properties" xmlns:ns2="aaa0c0a5-b96c-4dbb-a4b3-28678bd8f5aa" xmlns:ns3="2b3ec879-a05a-45f8-8ef7-df56c94f1e21" targetNamespace="http://schemas.microsoft.com/office/2006/metadata/properties" ma:root="true" ma:fieldsID="6c802b67a92a7de25b7f55aff6747a35" ns2:_="" ns3:_="">
    <xsd:import namespace="aaa0c0a5-b96c-4dbb-a4b3-28678bd8f5aa"/>
    <xsd:import namespace="2b3ec879-a05a-45f8-8ef7-df56c94f1e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0c0a5-b96c-4dbb-a4b3-28678bd8f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6bbb54-79a6-45fd-8bf3-b98898f0c0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ec879-a05a-45f8-8ef7-df56c94f1e2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8daefe4-01e7-44d8-a14d-83d5abfeb4fb}" ma:internalName="TaxCatchAll" ma:showField="CatchAllData" ma:web="2b3ec879-a05a-45f8-8ef7-df56c94f1e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629E48-8A66-483E-AD90-64011905CBBB}"/>
</file>

<file path=customXml/itemProps2.xml><?xml version="1.0" encoding="utf-8"?>
<ds:datastoreItem xmlns:ds="http://schemas.openxmlformats.org/officeDocument/2006/customXml" ds:itemID="{FE6D2BB5-91B7-406A-84FD-EC1B4B3C2A3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Noto Sans Symbols</vt:lpstr>
      <vt:lpstr>Trebuchet MS</vt:lpstr>
      <vt:lpstr>Office Theme</vt:lpstr>
      <vt:lpstr> ROB TAYLOR - DIRECTOR OF BUSINESS DEVELOPMENT &amp;   GOVERNMENT AFFAIRS  PITTSYLVANIA COUNTY FTTH UPDATE   AUGUST 20, 2024 </vt:lpstr>
      <vt:lpstr>PowerPoint Presentation</vt:lpstr>
      <vt:lpstr>CURRENT SERVICE MAP</vt:lpstr>
      <vt:lpstr>PITTSYLVANIA GENERAL INFORMATION</vt:lpstr>
      <vt:lpstr>Pittsylvania County – Current Project Timeline</vt:lpstr>
      <vt:lpstr>QUESTIONS?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Eric Cramer</dc:creator>
  <cp:lastModifiedBy>Robert Taylor</cp:lastModifiedBy>
  <cp:revision>1</cp:revision>
  <cp:lastPrinted>2024-08-14T19:31:53Z</cp:lastPrinted>
  <dcterms:created xsi:type="dcterms:W3CDTF">2022-08-23T23:41:16Z</dcterms:created>
  <dcterms:modified xsi:type="dcterms:W3CDTF">2024-08-14T19:32:13Z</dcterms:modified>
</cp:coreProperties>
</file>