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TL3uEWyp5TOWCuLHB2DXR1vQi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25" tIns="46550" rIns="93125"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25" tIns="46550" rIns="93125"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25" tIns="46550" rIns="93125"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3"/>
          </a:xfrm>
          <a:prstGeom prst="rect">
            <a:avLst/>
          </a:prstGeom>
          <a:noFill/>
          <a:ln>
            <a:noFill/>
          </a:ln>
        </p:spPr>
        <p:txBody>
          <a:bodyPr spcFirstLastPara="1" wrap="square" lIns="93125" tIns="46550" rIns="93125"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8"/>
            <a:ext cx="3037840" cy="466433"/>
          </a:xfrm>
          <a:prstGeom prst="rect">
            <a:avLst/>
          </a:prstGeom>
          <a:noFill/>
          <a:ln>
            <a:noFill/>
          </a:ln>
        </p:spPr>
        <p:txBody>
          <a:bodyPr spcFirstLastPara="1" wrap="square" lIns="93125" tIns="46550" rIns="93125"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ctr" anchorCtr="0">
            <a:noAutofit/>
          </a:bodyPr>
          <a:lstStyle/>
          <a:p>
            <a:pPr marL="0" lvl="0" indent="0" algn="l" rtl="0">
              <a:lnSpc>
                <a:spcPct val="100000"/>
              </a:lnSpc>
              <a:spcBef>
                <a:spcPts val="0"/>
              </a:spcBef>
              <a:spcAft>
                <a:spcPts val="0"/>
              </a:spcAft>
              <a:buClr>
                <a:schemeClr val="dk1"/>
              </a:buClr>
              <a:buSzPts val="1200"/>
              <a:buNone/>
            </a:pPr>
            <a:endParaRPr/>
          </a:p>
        </p:txBody>
      </p:sp>
      <p:sp>
        <p:nvSpPr>
          <p:cNvPr id="109" name="Google Shape;109;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0f4e6cbff8_0_42:notes"/>
          <p:cNvSpPr txBox="1">
            <a:spLocks noGrp="1"/>
          </p:cNvSpPr>
          <p:nvPr>
            <p:ph type="body" idx="1"/>
          </p:nvPr>
        </p:nvSpPr>
        <p:spPr>
          <a:xfrm>
            <a:off x="721003" y="4495522"/>
            <a:ext cx="5768093" cy="4258715"/>
          </a:xfrm>
          <a:prstGeom prst="rect">
            <a:avLst/>
          </a:prstGeom>
          <a:noFill/>
          <a:ln>
            <a:noFill/>
          </a:ln>
        </p:spPr>
        <p:txBody>
          <a:bodyPr spcFirstLastPara="1" wrap="square" lIns="95075" tIns="95075" rIns="95075" bIns="95075" anchor="ctr" anchorCtr="0">
            <a:noAutofit/>
          </a:bodyPr>
          <a:lstStyle/>
          <a:p>
            <a:pPr marL="0" lvl="0" indent="0" algn="l" rtl="0">
              <a:lnSpc>
                <a:spcPct val="100000"/>
              </a:lnSpc>
              <a:spcBef>
                <a:spcPts val="0"/>
              </a:spcBef>
              <a:spcAft>
                <a:spcPts val="0"/>
              </a:spcAft>
              <a:buSzPts val="1400"/>
              <a:buNone/>
            </a:pPr>
            <a:endParaRPr/>
          </a:p>
        </p:txBody>
      </p:sp>
      <p:sp>
        <p:nvSpPr>
          <p:cNvPr id="116" name="Google Shape;116;g20f4e6cbff8_0_42:notes"/>
          <p:cNvSpPr>
            <a:spLocks noGrp="1" noRot="1" noChangeAspect="1"/>
          </p:cNvSpPr>
          <p:nvPr>
            <p:ph type="sldImg" idx="2"/>
          </p:nvPr>
        </p:nvSpPr>
        <p:spPr>
          <a:xfrm>
            <a:off x="450850" y="709613"/>
            <a:ext cx="6310313" cy="3549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8037ce99c1_0_1:notes"/>
          <p:cNvSpPr txBox="1">
            <a:spLocks noGrp="1"/>
          </p:cNvSpPr>
          <p:nvPr>
            <p:ph type="body" idx="1"/>
          </p:nvPr>
        </p:nvSpPr>
        <p:spPr>
          <a:xfrm>
            <a:off x="701040" y="4415790"/>
            <a:ext cx="5608320" cy="4183380"/>
          </a:xfrm>
          <a:prstGeom prst="rect">
            <a:avLst/>
          </a:prstGeom>
          <a:noFill/>
          <a:ln>
            <a:noFill/>
          </a:ln>
        </p:spPr>
        <p:txBody>
          <a:bodyPr spcFirstLastPara="1" wrap="square" lIns="93125" tIns="93125" rIns="93125" bIns="93125" anchor="ctr" anchorCtr="0">
            <a:noAutofit/>
          </a:bodyPr>
          <a:lstStyle/>
          <a:p>
            <a:pPr marL="0" lvl="0" indent="0" algn="l" rtl="0">
              <a:lnSpc>
                <a:spcPct val="100000"/>
              </a:lnSpc>
              <a:spcBef>
                <a:spcPts val="0"/>
              </a:spcBef>
              <a:spcAft>
                <a:spcPts val="0"/>
              </a:spcAft>
              <a:buClr>
                <a:schemeClr val="dk1"/>
              </a:buClr>
              <a:buSzPts val="1200"/>
              <a:buNone/>
            </a:pPr>
            <a:endParaRPr/>
          </a:p>
        </p:txBody>
      </p:sp>
      <p:sp>
        <p:nvSpPr>
          <p:cNvPr id="132" name="Google Shape;132;g28037ce99c1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701040" y="4473893"/>
            <a:ext cx="5608320" cy="3660610"/>
          </a:xfrm>
          <a:prstGeom prst="rect">
            <a:avLst/>
          </a:prstGeom>
          <a:noFill/>
          <a:ln>
            <a:noFill/>
          </a:ln>
        </p:spPr>
        <p:txBody>
          <a:bodyPr spcFirstLastPara="1" wrap="square" lIns="93125" tIns="46550" rIns="93125" bIns="4655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body" idx="1"/>
          </p:nvPr>
        </p:nvSpPr>
        <p:spPr>
          <a:xfrm>
            <a:off x="701040" y="4415790"/>
            <a:ext cx="5608320" cy="4183380"/>
          </a:xfrm>
          <a:prstGeom prst="rect">
            <a:avLst/>
          </a:prstGeom>
          <a:noFill/>
          <a:ln>
            <a:noFill/>
          </a:ln>
        </p:spPr>
        <p:txBody>
          <a:bodyPr spcFirstLastPara="1" wrap="square" lIns="93125" tIns="93125" rIns="93125" bIns="93125" anchor="ctr" anchorCtr="0">
            <a:noAutofit/>
          </a:bodyPr>
          <a:lstStyle/>
          <a:p>
            <a:pPr marL="0" lvl="0" indent="0" algn="l" rtl="0">
              <a:lnSpc>
                <a:spcPct val="100000"/>
              </a:lnSpc>
              <a:spcBef>
                <a:spcPts val="0"/>
              </a:spcBef>
              <a:spcAft>
                <a:spcPts val="0"/>
              </a:spcAft>
              <a:buClr>
                <a:schemeClr val="dk1"/>
              </a:buClr>
              <a:buSzPts val="1200"/>
              <a:buNone/>
            </a:pPr>
            <a:endParaRPr/>
          </a:p>
        </p:txBody>
      </p:sp>
      <p:sp>
        <p:nvSpPr>
          <p:cNvPr id="147" name="Google Shape;147;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ba25feaf6_0_1:notes"/>
          <p:cNvSpPr txBox="1">
            <a:spLocks noGrp="1"/>
          </p:cNvSpPr>
          <p:nvPr>
            <p:ph type="body" idx="1"/>
          </p:nvPr>
        </p:nvSpPr>
        <p:spPr>
          <a:xfrm>
            <a:off x="701041" y="4415790"/>
            <a:ext cx="5608200" cy="4183500"/>
          </a:xfrm>
          <a:prstGeom prst="rect">
            <a:avLst/>
          </a:prstGeom>
          <a:noFill/>
          <a:ln>
            <a:noFill/>
          </a:ln>
        </p:spPr>
        <p:txBody>
          <a:bodyPr spcFirstLastPara="1" wrap="square" lIns="93150" tIns="93150" rIns="93150" bIns="93150" anchor="ctr"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7" name="Google Shape;157;g2cba25feaf6_0_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9"/>
          <p:cNvSpPr>
            <a:spLocks noGrp="1"/>
          </p:cNvSpPr>
          <p:nvPr>
            <p:ph type="pic" idx="2"/>
          </p:nvPr>
        </p:nvSpPr>
        <p:spPr>
          <a:xfrm>
            <a:off x="5183188" y="987425"/>
            <a:ext cx="6172200" cy="4873625"/>
          </a:xfrm>
          <a:prstGeom prst="rect">
            <a:avLst/>
          </a:prstGeom>
          <a:noFill/>
          <a:ln>
            <a:noFill/>
          </a:ln>
        </p:spPr>
      </p:sp>
      <p:sp>
        <p:nvSpPr>
          <p:cNvPr id="91" name="Google Shape;91;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Agenda">
  <p:cSld name="2_Agenda">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550864" y="549275"/>
            <a:ext cx="3565524" cy="199785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body" idx="1"/>
          </p:nvPr>
        </p:nvSpPr>
        <p:spPr>
          <a:xfrm>
            <a:off x="550863" y="2677306"/>
            <a:ext cx="3565525" cy="341551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1"/>
          <p:cNvSpPr>
            <a:spLocks noGrp="1"/>
          </p:cNvSpPr>
          <p:nvPr>
            <p:ph type="pic" idx="2"/>
          </p:nvPr>
        </p:nvSpPr>
        <p:spPr>
          <a:xfrm>
            <a:off x="5208928" y="1596771"/>
            <a:ext cx="3448558" cy="3448558"/>
          </a:xfrm>
          <a:prstGeom prst="rect">
            <a:avLst/>
          </a:prstGeom>
          <a:solidFill>
            <a:schemeClr val="accent5"/>
          </a:solidFill>
          <a:ln>
            <a:noFill/>
          </a:ln>
        </p:spPr>
      </p:sp>
      <p:sp>
        <p:nvSpPr>
          <p:cNvPr id="24" name="Google Shape;24;p21"/>
          <p:cNvSpPr>
            <a:spLocks noGrp="1"/>
          </p:cNvSpPr>
          <p:nvPr>
            <p:ph type="pic" idx="3"/>
          </p:nvPr>
        </p:nvSpPr>
        <p:spPr>
          <a:xfrm>
            <a:off x="8918575" y="596392"/>
            <a:ext cx="2263776" cy="2263776"/>
          </a:xfrm>
          <a:prstGeom prst="rect">
            <a:avLst/>
          </a:prstGeom>
          <a:solidFill>
            <a:schemeClr val="accent5"/>
          </a:solidFill>
          <a:ln>
            <a:noFill/>
          </a:ln>
        </p:spPr>
      </p:sp>
      <p:sp>
        <p:nvSpPr>
          <p:cNvPr id="25" name="Google Shape;25;p21"/>
          <p:cNvSpPr>
            <a:spLocks noGrp="1"/>
          </p:cNvSpPr>
          <p:nvPr>
            <p:ph type="pic" idx="4"/>
          </p:nvPr>
        </p:nvSpPr>
        <p:spPr>
          <a:xfrm>
            <a:off x="9091612" y="3324733"/>
            <a:ext cx="2936876" cy="2936876"/>
          </a:xfrm>
          <a:prstGeom prst="rect">
            <a:avLst/>
          </a:prstGeom>
          <a:solidFill>
            <a:schemeClr val="accent5"/>
          </a:solidFill>
          <a:ln>
            <a:noFill/>
          </a:ln>
        </p:spPr>
      </p:sp>
      <p:sp>
        <p:nvSpPr>
          <p:cNvPr id="26" name="Google Shape;2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1"/>
          <p:cNvSpPr/>
          <p:nvPr/>
        </p:nvSpPr>
        <p:spPr>
          <a:xfrm>
            <a:off x="6548755" y="850167"/>
            <a:ext cx="360000" cy="360000"/>
          </a:xfrm>
          <a:prstGeom prst="ellipse">
            <a:avLst/>
          </a:prstGeom>
          <a:gradFill>
            <a:gsLst>
              <a:gs pos="0">
                <a:schemeClr val="lt2"/>
              </a:gs>
              <a:gs pos="60000">
                <a:schemeClr val="lt2"/>
              </a:gs>
              <a:gs pos="100000">
                <a:srgbClr val="F2F1F1"/>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0" name="Google Shape;30;p21"/>
          <p:cNvGrpSpPr/>
          <p:nvPr/>
        </p:nvGrpSpPr>
        <p:grpSpPr>
          <a:xfrm>
            <a:off x="5585919" y="5592565"/>
            <a:ext cx="828358" cy="828358"/>
            <a:chOff x="3393179" y="4841987"/>
            <a:chExt cx="828358" cy="828358"/>
          </a:xfrm>
        </p:grpSpPr>
        <p:sp>
          <p:nvSpPr>
            <p:cNvPr id="31" name="Google Shape;31;p21"/>
            <p:cNvSpPr/>
            <p:nvPr/>
          </p:nvSpPr>
          <p:spPr>
            <a:xfrm rot="8100000">
              <a:off x="3537358" y="4940429"/>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E8E8E8"/>
                </a:gs>
                <a:gs pos="30000">
                  <a:srgbClr val="E8E8E8"/>
                </a:gs>
                <a:gs pos="40000">
                  <a:srgbClr val="EAEAEA"/>
                </a:gs>
                <a:gs pos="60000">
                  <a:srgbClr val="E8E8E8"/>
                </a:gs>
                <a:gs pos="100000">
                  <a:schemeClr val="lt2"/>
                </a:gs>
              </a:gsLst>
              <a:lin ang="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1"/>
            <p:cNvSpPr/>
            <p:nvPr/>
          </p:nvSpPr>
          <p:spPr>
            <a:xfrm rot="-8100000">
              <a:off x="3544558" y="4858365"/>
              <a:ext cx="270000" cy="540001"/>
            </a:xfrm>
            <a:prstGeom prst="ellipse">
              <a:avLst/>
            </a:prstGeom>
            <a:gradFill>
              <a:gsLst>
                <a:gs pos="0">
                  <a:srgbClr val="ECEBEB">
                    <a:alpha val="31764"/>
                  </a:srgbClr>
                </a:gs>
                <a:gs pos="100000">
                  <a:srgbClr val="9CC2E5">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Introduction">
  <p:cSld name="3_Introduction">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550863" y="4507200"/>
            <a:ext cx="4500562" cy="156295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a:spLocks noGrp="1"/>
          </p:cNvSpPr>
          <p:nvPr>
            <p:ph type="pic" idx="2"/>
          </p:nvPr>
        </p:nvSpPr>
        <p:spPr>
          <a:xfrm>
            <a:off x="0" y="0"/>
            <a:ext cx="3054096" cy="3776472"/>
          </a:xfrm>
          <a:prstGeom prst="rect">
            <a:avLst/>
          </a:prstGeom>
          <a:solidFill>
            <a:schemeClr val="accent5"/>
          </a:solidFill>
          <a:ln>
            <a:noFill/>
          </a:ln>
        </p:spPr>
      </p:sp>
      <p:sp>
        <p:nvSpPr>
          <p:cNvPr id="42" name="Google Shape;42;p22"/>
          <p:cNvSpPr>
            <a:spLocks noGrp="1"/>
          </p:cNvSpPr>
          <p:nvPr>
            <p:ph type="pic" idx="3"/>
          </p:nvPr>
        </p:nvSpPr>
        <p:spPr>
          <a:xfrm>
            <a:off x="3054096" y="0"/>
            <a:ext cx="3054096" cy="3776472"/>
          </a:xfrm>
          <a:prstGeom prst="rect">
            <a:avLst/>
          </a:prstGeom>
          <a:solidFill>
            <a:schemeClr val="accent5"/>
          </a:solidFill>
          <a:ln>
            <a:noFill/>
          </a:ln>
        </p:spPr>
      </p:sp>
      <p:sp>
        <p:nvSpPr>
          <p:cNvPr id="43" name="Google Shape;43;p22"/>
          <p:cNvSpPr>
            <a:spLocks noGrp="1"/>
          </p:cNvSpPr>
          <p:nvPr>
            <p:ph type="pic" idx="4"/>
          </p:nvPr>
        </p:nvSpPr>
        <p:spPr>
          <a:xfrm>
            <a:off x="6083808" y="0"/>
            <a:ext cx="3054096" cy="3776472"/>
          </a:xfrm>
          <a:prstGeom prst="rect">
            <a:avLst/>
          </a:prstGeom>
          <a:solidFill>
            <a:schemeClr val="accent5"/>
          </a:solidFill>
          <a:ln>
            <a:noFill/>
          </a:ln>
        </p:spPr>
      </p:sp>
      <p:sp>
        <p:nvSpPr>
          <p:cNvPr id="44" name="Google Shape;44;p22"/>
          <p:cNvSpPr>
            <a:spLocks noGrp="1"/>
          </p:cNvSpPr>
          <p:nvPr>
            <p:ph type="pic" idx="5"/>
          </p:nvPr>
        </p:nvSpPr>
        <p:spPr>
          <a:xfrm>
            <a:off x="9137904" y="0"/>
            <a:ext cx="3054096" cy="3776472"/>
          </a:xfrm>
          <a:prstGeom prst="rect">
            <a:avLst/>
          </a:prstGeom>
          <a:solidFill>
            <a:schemeClr val="accent5"/>
          </a:solidFill>
          <a:ln>
            <a:noFill/>
          </a:ln>
        </p:spPr>
      </p:sp>
      <p:sp>
        <p:nvSpPr>
          <p:cNvPr id="45" name="Google Shape;4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22"/>
          <p:cNvSpPr txBox="1">
            <a:spLocks noGrp="1"/>
          </p:cNvSpPr>
          <p:nvPr>
            <p:ph type="body" idx="1"/>
          </p:nvPr>
        </p:nvSpPr>
        <p:spPr>
          <a:xfrm>
            <a:off x="5262411" y="4508500"/>
            <a:ext cx="6221412" cy="1563688"/>
          </a:xfrm>
          <a:prstGeom prst="rect">
            <a:avLst/>
          </a:prstGeom>
          <a:noFill/>
          <a:ln>
            <a:noFill/>
          </a:ln>
        </p:spPr>
        <p:txBody>
          <a:bodyPr spcFirstLastPara="1" wrap="square" lIns="91425" tIns="45700" rIns="91425" bIns="45700" anchor="t" anchorCtr="0">
            <a:noAutofit/>
          </a:bodyPr>
          <a:lstStyle>
            <a:lvl1pPr marL="457200" lvl="0" indent="-355600" algn="l">
              <a:lnSpc>
                <a:spcPct val="100000"/>
              </a:lnSpc>
              <a:spcBef>
                <a:spcPts val="1000"/>
              </a:spcBef>
              <a:spcAft>
                <a:spcPts val="0"/>
              </a:spcAft>
              <a:buClr>
                <a:schemeClr val="dk1"/>
              </a:buClr>
              <a:buSzPts val="2000"/>
              <a:buFont typeface="Arial"/>
              <a:buChar char="•"/>
              <a:defRPr sz="2000"/>
            </a:lvl1pPr>
            <a:lvl2pPr marL="914400" lvl="1" indent="-228600" algn="l">
              <a:lnSpc>
                <a:spcPct val="90000"/>
              </a:lnSpc>
              <a:spcBef>
                <a:spcPts val="500"/>
              </a:spcBef>
              <a:spcAft>
                <a:spcPts val="0"/>
              </a:spcAft>
              <a:buClr>
                <a:schemeClr val="dk1"/>
              </a:buClr>
              <a:buSzPts val="1900"/>
              <a:buNone/>
              <a:defRPr sz="1900"/>
            </a:lvl2pPr>
            <a:lvl3pPr marL="1371600" lvl="2" indent="-228600" algn="l">
              <a:lnSpc>
                <a:spcPct val="90000"/>
              </a:lnSpc>
              <a:spcBef>
                <a:spcPts val="500"/>
              </a:spcBef>
              <a:spcAft>
                <a:spcPts val="0"/>
              </a:spcAft>
              <a:buClr>
                <a:schemeClr val="dk1"/>
              </a:buClr>
              <a:buSzPts val="1900"/>
              <a:buNone/>
              <a:defRPr sz="1900"/>
            </a:lvl3pPr>
            <a:lvl4pPr marL="1828800" lvl="3" indent="-228600" algn="l">
              <a:lnSpc>
                <a:spcPct val="90000"/>
              </a:lnSpc>
              <a:spcBef>
                <a:spcPts val="500"/>
              </a:spcBef>
              <a:spcAft>
                <a:spcPts val="0"/>
              </a:spcAft>
              <a:buClr>
                <a:schemeClr val="dk1"/>
              </a:buClr>
              <a:buSzPts val="1900"/>
              <a:buNone/>
              <a:defRPr sz="1900"/>
            </a:lvl4pPr>
            <a:lvl5pPr marL="2286000" lvl="4" indent="-228600" algn="l">
              <a:lnSpc>
                <a:spcPct val="90000"/>
              </a:lnSpc>
              <a:spcBef>
                <a:spcPts val="500"/>
              </a:spcBef>
              <a:spcAft>
                <a:spcPts val="0"/>
              </a:spcAft>
              <a:buClr>
                <a:schemeClr val="dk1"/>
              </a:buClr>
              <a:buSzPts val="1900"/>
              <a:buNone/>
              <a:defRPr sz="19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
          <p:cNvPicPr preferRelativeResize="0"/>
          <p:nvPr/>
        </p:nvPicPr>
        <p:blipFill rotWithShape="1">
          <a:blip r:embed="rId3">
            <a:alphaModFix/>
          </a:blip>
          <a:srcRect/>
          <a:stretch/>
        </p:blipFill>
        <p:spPr>
          <a:xfrm>
            <a:off x="0" y="0"/>
            <a:ext cx="12192000" cy="6858856"/>
          </a:xfrm>
          <a:prstGeom prst="rect">
            <a:avLst/>
          </a:prstGeom>
          <a:noFill/>
          <a:ln>
            <a:noFill/>
          </a:ln>
        </p:spPr>
      </p:pic>
      <p:sp>
        <p:nvSpPr>
          <p:cNvPr id="112" name="Google Shape;112;p1"/>
          <p:cNvSpPr txBox="1">
            <a:spLocks noGrp="1"/>
          </p:cNvSpPr>
          <p:nvPr>
            <p:ph type="title"/>
          </p:nvPr>
        </p:nvSpPr>
        <p:spPr>
          <a:xfrm>
            <a:off x="1502368" y="5123591"/>
            <a:ext cx="8658773" cy="1341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
              <a:buNone/>
            </a:pPr>
            <a:r>
              <a:rPr lang="en-US" sz="1440" b="0" i="0" u="none" strike="noStrike" cap="none" dirty="0">
                <a:solidFill>
                  <a:srgbClr val="2E75B5"/>
                </a:solidFill>
                <a:latin typeface="Calibri"/>
                <a:ea typeface="Calibri"/>
                <a:cs typeface="Calibri"/>
                <a:sym typeface="Calibri"/>
              </a:rPr>
              <a:t>	</a:t>
            </a:r>
            <a:r>
              <a:rPr lang="en-US" sz="1800" b="1" i="0" u="none" strike="noStrike" cap="none" dirty="0">
                <a:solidFill>
                  <a:srgbClr val="2E75B5"/>
                </a:solidFill>
                <a:latin typeface="Trebuchet MS"/>
                <a:sym typeface="Trebuchet MS"/>
              </a:rPr>
              <a:t>ROB TAYLOR - 	DIRECTOR OF BUSINESS</a:t>
            </a:r>
            <a:r>
              <a:rPr lang="en-US" sz="1800" b="1" dirty="0">
                <a:solidFill>
                  <a:srgbClr val="2E75B5"/>
                </a:solidFill>
                <a:latin typeface="Trebuchet MS"/>
                <a:sym typeface="Trebuchet MS"/>
              </a:rPr>
              <a:t> DEVELOPMENT &amp; 	GOVERNMENT AFFAIRS</a:t>
            </a:r>
            <a:br>
              <a:rPr lang="en-US" sz="1800" b="1" dirty="0">
                <a:solidFill>
                  <a:srgbClr val="2E75B5"/>
                </a:solidFill>
                <a:latin typeface="Trebuchet MS"/>
                <a:ea typeface="Trebuchet MS"/>
                <a:cs typeface="Trebuchet MS"/>
                <a:sym typeface="Trebuchet MS"/>
              </a:rPr>
            </a:br>
            <a:r>
              <a:rPr lang="en-US" sz="1800" b="1" dirty="0">
                <a:solidFill>
                  <a:srgbClr val="2E75B5"/>
                </a:solidFill>
                <a:latin typeface="Trebuchet MS"/>
                <a:ea typeface="Trebuchet MS"/>
                <a:cs typeface="Trebuchet MS"/>
                <a:sym typeface="Trebuchet MS"/>
              </a:rPr>
              <a:t>	PITTSYLVANIA COUNTY FTTH UPDATE </a:t>
            </a:r>
            <a:br>
              <a:rPr lang="en-US" sz="1800" b="1" dirty="0">
                <a:solidFill>
                  <a:srgbClr val="2E75B5"/>
                </a:solidFill>
                <a:latin typeface="Trebuchet MS"/>
                <a:ea typeface="Trebuchet MS"/>
                <a:cs typeface="Trebuchet MS"/>
                <a:sym typeface="Trebuchet MS"/>
              </a:rPr>
            </a:br>
            <a:r>
              <a:rPr lang="en-US" sz="1800" b="1" dirty="0">
                <a:solidFill>
                  <a:srgbClr val="2E75B5"/>
                </a:solidFill>
                <a:latin typeface="Trebuchet MS"/>
                <a:ea typeface="Trebuchet MS"/>
                <a:cs typeface="Trebuchet MS"/>
                <a:sym typeface="Trebuchet MS"/>
              </a:rPr>
              <a:t>	APRIL 16, 2024</a:t>
            </a:r>
            <a:r>
              <a:rPr lang="en-US" sz="1620" b="1" i="0" u="none" strike="noStrike" cap="none" dirty="0">
                <a:solidFill>
                  <a:srgbClr val="2E75B5"/>
                </a:solidFill>
                <a:latin typeface="Trebuchet MS"/>
                <a:ea typeface="Trebuchet MS"/>
                <a:cs typeface="Trebuchet MS"/>
                <a:sym typeface="Trebuchet MS"/>
              </a:rPr>
              <a:t>	</a:t>
            </a:r>
            <a:endParaRPr dirty="0"/>
          </a:p>
        </p:txBody>
      </p:sp>
      <p:pic>
        <p:nvPicPr>
          <p:cNvPr id="113" name="Google Shape;113;p1"/>
          <p:cNvPicPr preferRelativeResize="0"/>
          <p:nvPr/>
        </p:nvPicPr>
        <p:blipFill rotWithShape="1">
          <a:blip r:embed="rId4">
            <a:alphaModFix/>
          </a:blip>
          <a:srcRect/>
          <a:stretch/>
        </p:blipFill>
        <p:spPr>
          <a:xfrm>
            <a:off x="1284610" y="2223687"/>
            <a:ext cx="7379464" cy="1441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0f4e6cbff8_0_42"/>
          <p:cNvSpPr txBox="1"/>
          <p:nvPr/>
        </p:nvSpPr>
        <p:spPr>
          <a:xfrm>
            <a:off x="0" y="0"/>
            <a:ext cx="12192000" cy="7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700"/>
              <a:buFont typeface="Trebuchet MS"/>
              <a:buNone/>
            </a:pPr>
            <a:r>
              <a:rPr lang="en-US" sz="2800" b="1" i="0" u="none" strike="noStrike" cap="none">
                <a:solidFill>
                  <a:srgbClr val="2E75B5"/>
                </a:solidFill>
                <a:latin typeface="Trebuchet MS"/>
                <a:ea typeface="Trebuchet MS"/>
                <a:cs typeface="Trebuchet MS"/>
                <a:sym typeface="Trebuchet MS"/>
              </a:rPr>
              <a:t>PITTSYLVANIA COUNTY – CAF II &amp; VATI APPLICATION LOCATIONS</a:t>
            </a:r>
            <a:endParaRPr sz="2800" b="1" i="0" u="none" strike="noStrike" cap="none">
              <a:solidFill>
                <a:srgbClr val="2E75B5"/>
              </a:solidFill>
              <a:latin typeface="Trebuchet MS"/>
              <a:ea typeface="Trebuchet MS"/>
              <a:cs typeface="Trebuchet MS"/>
              <a:sym typeface="Trebuchet MS"/>
            </a:endParaRPr>
          </a:p>
        </p:txBody>
      </p:sp>
      <p:sp>
        <p:nvSpPr>
          <p:cNvPr id="119" name="Google Shape;119;g20f4e6cbff8_0_42"/>
          <p:cNvSpPr txBox="1"/>
          <p:nvPr/>
        </p:nvSpPr>
        <p:spPr>
          <a:xfrm>
            <a:off x="916966" y="650172"/>
            <a:ext cx="618900" cy="434100"/>
          </a:xfrm>
          <a:prstGeom prst="rect">
            <a:avLst/>
          </a:prstGeom>
          <a:solidFill>
            <a:srgbClr val="81963C"/>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E75B5"/>
              </a:buClr>
              <a:buSzPts val="400"/>
              <a:buFont typeface="Trebuchet MS"/>
              <a:buNone/>
            </a:pPr>
            <a:endParaRPr sz="1500" b="0" i="0" u="none" strike="noStrike" cap="none">
              <a:solidFill>
                <a:srgbClr val="2E75B5"/>
              </a:solidFill>
              <a:latin typeface="Trebuchet MS"/>
              <a:ea typeface="Trebuchet MS"/>
              <a:cs typeface="Trebuchet MS"/>
              <a:sym typeface="Trebuchet MS"/>
            </a:endParaRPr>
          </a:p>
        </p:txBody>
      </p:sp>
      <p:sp>
        <p:nvSpPr>
          <p:cNvPr id="120" name="Google Shape;120;g20f4e6cbff8_0_42"/>
          <p:cNvSpPr/>
          <p:nvPr/>
        </p:nvSpPr>
        <p:spPr>
          <a:xfrm>
            <a:off x="346300" y="1231264"/>
            <a:ext cx="1866000" cy="523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1500"/>
              <a:buFont typeface="Trebuchet MS"/>
              <a:buNone/>
            </a:pPr>
            <a:r>
              <a:rPr lang="en-US" sz="1500" b="0" i="0" u="none" strike="noStrike" cap="none">
                <a:solidFill>
                  <a:srgbClr val="2E75B5"/>
                </a:solidFill>
                <a:latin typeface="Trebuchet MS"/>
                <a:ea typeface="Trebuchet MS"/>
                <a:cs typeface="Trebuchet MS"/>
                <a:sym typeface="Trebuchet MS"/>
              </a:rPr>
              <a:t>CAF  AWARD PROJECT AREA</a:t>
            </a:r>
            <a:endParaRPr sz="1500" b="0" i="0" u="none" strike="noStrike" cap="none">
              <a:solidFill>
                <a:schemeClr val="dk1"/>
              </a:solidFill>
              <a:latin typeface="Calibri"/>
              <a:ea typeface="Calibri"/>
              <a:cs typeface="Calibri"/>
              <a:sym typeface="Calibri"/>
            </a:endParaRPr>
          </a:p>
        </p:txBody>
      </p:sp>
      <p:sp>
        <p:nvSpPr>
          <p:cNvPr id="121" name="Google Shape;121;g20f4e6cbff8_0_42"/>
          <p:cNvSpPr/>
          <p:nvPr/>
        </p:nvSpPr>
        <p:spPr>
          <a:xfrm>
            <a:off x="346300" y="2783473"/>
            <a:ext cx="1866000" cy="523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1500"/>
              <a:buFont typeface="Trebuchet MS"/>
              <a:buNone/>
            </a:pPr>
            <a:r>
              <a:rPr lang="en-US" sz="1500" b="0" i="0" u="none" strike="noStrike" cap="none">
                <a:solidFill>
                  <a:srgbClr val="2E75B5"/>
                </a:solidFill>
                <a:latin typeface="Trebuchet MS"/>
                <a:ea typeface="Trebuchet MS"/>
                <a:cs typeface="Trebuchet MS"/>
                <a:sym typeface="Trebuchet MS"/>
              </a:rPr>
              <a:t>RDOF  &amp; VATI 22 LOCATIONS</a:t>
            </a:r>
            <a:endParaRPr sz="1500" b="0" i="0" u="none" strike="noStrike" cap="none">
              <a:solidFill>
                <a:schemeClr val="dk1"/>
              </a:solidFill>
              <a:latin typeface="Calibri"/>
              <a:ea typeface="Calibri"/>
              <a:cs typeface="Calibri"/>
              <a:sym typeface="Calibri"/>
            </a:endParaRPr>
          </a:p>
        </p:txBody>
      </p:sp>
      <p:sp>
        <p:nvSpPr>
          <p:cNvPr id="122" name="Google Shape;122;g20f4e6cbff8_0_42"/>
          <p:cNvSpPr txBox="1"/>
          <p:nvPr/>
        </p:nvSpPr>
        <p:spPr>
          <a:xfrm>
            <a:off x="9445833" y="650167"/>
            <a:ext cx="2490000" cy="5460000"/>
          </a:xfrm>
          <a:prstGeom prst="rect">
            <a:avLst/>
          </a:prstGeom>
          <a:noFill/>
          <a:ln w="9525" cap="flat"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E75B5"/>
              </a:buClr>
              <a:buSzPts val="1900"/>
              <a:buFont typeface="Trebuchet MS"/>
              <a:buNone/>
            </a:pPr>
            <a:r>
              <a:rPr lang="en-US" sz="1900" b="1" i="0" u="none" strike="noStrike" cap="none">
                <a:solidFill>
                  <a:srgbClr val="2E75B5"/>
                </a:solidFill>
                <a:latin typeface="Trebuchet MS"/>
                <a:ea typeface="Trebuchet MS"/>
                <a:cs typeface="Trebuchet MS"/>
                <a:sym typeface="Trebuchet MS"/>
              </a:rPr>
              <a:t>CAF II &amp; VATI APPLICATION LOCATIONS PASSED BY RSN FTTH PLAN</a:t>
            </a:r>
            <a:endParaRPr sz="15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2E75B5"/>
              </a:buClr>
              <a:buSzPts val="1900"/>
              <a:buFont typeface="Trebuchet MS"/>
              <a:buNone/>
            </a:pPr>
            <a:endParaRPr sz="1900" b="1" i="0" u="none" strike="noStrike" cap="none">
              <a:solidFill>
                <a:srgbClr val="2E75B5"/>
              </a:solidFill>
              <a:latin typeface="Trebuchet MS"/>
              <a:ea typeface="Trebuchet MS"/>
              <a:cs typeface="Trebuchet MS"/>
              <a:sym typeface="Trebuchet MS"/>
            </a:endParaRPr>
          </a:p>
          <a:p>
            <a:pPr marL="0" marR="0" lvl="0" indent="0" algn="ctr" rtl="0">
              <a:lnSpc>
                <a:spcPct val="90000"/>
              </a:lnSpc>
              <a:spcBef>
                <a:spcPts val="0"/>
              </a:spcBef>
              <a:spcAft>
                <a:spcPts val="0"/>
              </a:spcAft>
              <a:buClr>
                <a:srgbClr val="2E75B5"/>
              </a:buClr>
              <a:buSzPts val="1900"/>
              <a:buFont typeface="Trebuchet MS"/>
              <a:buNone/>
            </a:pPr>
            <a:r>
              <a:rPr lang="en-US" sz="1900" b="1" i="0" u="none" strike="noStrike" cap="none">
                <a:solidFill>
                  <a:srgbClr val="2E75B5"/>
                </a:solidFill>
                <a:latin typeface="Trebuchet MS"/>
                <a:ea typeface="Trebuchet MS"/>
                <a:cs typeface="Trebuchet MS"/>
                <a:sym typeface="Trebuchet MS"/>
              </a:rPr>
              <a:t>RSN RDOF – 8,369</a:t>
            </a:r>
            <a:endParaRPr sz="15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2E75B5"/>
              </a:buClr>
              <a:buSzPts val="1900"/>
              <a:buFont typeface="Trebuchet MS"/>
              <a:buNone/>
            </a:pPr>
            <a:endParaRPr sz="15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2E75B5"/>
              </a:buClr>
              <a:buSzPts val="1900"/>
              <a:buFont typeface="Trebuchet MS"/>
              <a:buNone/>
            </a:pPr>
            <a:r>
              <a:rPr lang="en-US" sz="1900" b="1" i="0" u="sng" strike="noStrike" cap="none">
                <a:solidFill>
                  <a:srgbClr val="2E75B5"/>
                </a:solidFill>
                <a:latin typeface="Trebuchet MS"/>
                <a:ea typeface="Trebuchet MS"/>
                <a:cs typeface="Trebuchet MS"/>
                <a:sym typeface="Trebuchet MS"/>
              </a:rPr>
              <a:t>UNFUNDED – 3,616</a:t>
            </a:r>
            <a:endParaRPr/>
          </a:p>
          <a:p>
            <a:pPr marL="0" marR="0" lvl="0" indent="0" algn="ctr" rtl="0">
              <a:lnSpc>
                <a:spcPct val="90000"/>
              </a:lnSpc>
              <a:spcBef>
                <a:spcPts val="0"/>
              </a:spcBef>
              <a:spcAft>
                <a:spcPts val="0"/>
              </a:spcAft>
              <a:buClr>
                <a:srgbClr val="2E75B5"/>
              </a:buClr>
              <a:buSzPts val="1900"/>
              <a:buFont typeface="Trebuchet MS"/>
              <a:buNone/>
            </a:pPr>
            <a:endParaRPr sz="1900" b="1" i="0" u="sng" strike="noStrike" cap="none">
              <a:solidFill>
                <a:srgbClr val="2E75B5"/>
              </a:solidFill>
              <a:latin typeface="Trebuchet MS"/>
              <a:ea typeface="Trebuchet MS"/>
              <a:cs typeface="Trebuchet MS"/>
              <a:sym typeface="Trebuchet MS"/>
            </a:endParaRPr>
          </a:p>
          <a:p>
            <a:pPr marL="0" marR="0" lvl="0" indent="0" algn="ctr" rtl="0">
              <a:lnSpc>
                <a:spcPct val="90000"/>
              </a:lnSpc>
              <a:spcBef>
                <a:spcPts val="0"/>
              </a:spcBef>
              <a:spcAft>
                <a:spcPts val="0"/>
              </a:spcAft>
              <a:buClr>
                <a:srgbClr val="2E75B5"/>
              </a:buClr>
              <a:buSzPts val="1900"/>
              <a:buFont typeface="Trebuchet MS"/>
              <a:buNone/>
            </a:pPr>
            <a:r>
              <a:rPr lang="en-US" sz="1900" b="1" i="0" u="none" strike="noStrike" cap="none">
                <a:solidFill>
                  <a:srgbClr val="2E75B5"/>
                </a:solidFill>
                <a:latin typeface="Trebuchet MS"/>
                <a:ea typeface="Trebuchet MS"/>
                <a:cs typeface="Trebuchet MS"/>
                <a:sym typeface="Trebuchet MS"/>
              </a:rPr>
              <a:t> VATI 2022 TOTAL - 11,985</a:t>
            </a:r>
            <a:endParaRPr sz="1900" b="1" i="0" u="none" strike="noStrike" cap="none">
              <a:solidFill>
                <a:srgbClr val="2E75B5"/>
              </a:solidFill>
              <a:latin typeface="Trebuchet MS"/>
              <a:ea typeface="Trebuchet MS"/>
              <a:cs typeface="Trebuchet MS"/>
              <a:sym typeface="Trebuchet MS"/>
            </a:endParaRPr>
          </a:p>
          <a:p>
            <a:pPr marL="0" marR="0" lvl="0" indent="0" algn="ctr" rtl="0">
              <a:lnSpc>
                <a:spcPct val="90000"/>
              </a:lnSpc>
              <a:spcBef>
                <a:spcPts val="0"/>
              </a:spcBef>
              <a:spcAft>
                <a:spcPts val="0"/>
              </a:spcAft>
              <a:buClr>
                <a:srgbClr val="2E75B5"/>
              </a:buClr>
              <a:buSzPts val="1900"/>
              <a:buFont typeface="Trebuchet MS"/>
              <a:buNone/>
            </a:pPr>
            <a:endParaRPr sz="1900" b="1" i="0" u="none" strike="noStrike" cap="none">
              <a:solidFill>
                <a:srgbClr val="2E75B5"/>
              </a:solidFill>
              <a:latin typeface="Trebuchet MS"/>
              <a:ea typeface="Trebuchet MS"/>
              <a:cs typeface="Trebuchet MS"/>
              <a:sym typeface="Trebuchet MS"/>
            </a:endParaRPr>
          </a:p>
          <a:p>
            <a:pPr marL="0" marR="0" lvl="0" indent="0" algn="ctr" rtl="0">
              <a:lnSpc>
                <a:spcPct val="90000"/>
              </a:lnSpc>
              <a:spcBef>
                <a:spcPts val="0"/>
              </a:spcBef>
              <a:spcAft>
                <a:spcPts val="0"/>
              </a:spcAft>
              <a:buClr>
                <a:srgbClr val="2E75B5"/>
              </a:buClr>
              <a:buSzPts val="1900"/>
              <a:buFont typeface="Trebuchet MS"/>
              <a:buNone/>
            </a:pPr>
            <a:r>
              <a:rPr lang="en-US" sz="1900" b="1" i="0" u="none" strike="noStrike" cap="none">
                <a:solidFill>
                  <a:srgbClr val="2E75B5"/>
                </a:solidFill>
                <a:latin typeface="Trebuchet MS"/>
                <a:ea typeface="Trebuchet MS"/>
                <a:cs typeface="Trebuchet MS"/>
                <a:sym typeface="Trebuchet MS"/>
              </a:rPr>
              <a:t>VATI 2023 TOTAL - 2,10</a:t>
            </a:r>
            <a:r>
              <a:rPr lang="en-US" sz="1900" b="1">
                <a:solidFill>
                  <a:srgbClr val="2E75B5"/>
                </a:solidFill>
                <a:latin typeface="Trebuchet MS"/>
                <a:ea typeface="Trebuchet MS"/>
                <a:cs typeface="Trebuchet MS"/>
                <a:sym typeface="Trebuchet MS"/>
              </a:rPr>
              <a:t>2</a:t>
            </a:r>
            <a:endParaRPr sz="1900" b="1" i="0" u="none" strike="noStrike" cap="none">
              <a:solidFill>
                <a:srgbClr val="2E75B5"/>
              </a:solidFill>
              <a:latin typeface="Trebuchet MS"/>
              <a:ea typeface="Trebuchet MS"/>
              <a:cs typeface="Trebuchet MS"/>
              <a:sym typeface="Trebuchet MS"/>
            </a:endParaRPr>
          </a:p>
          <a:p>
            <a:pPr marL="0" marR="0" lvl="0" indent="0" algn="ctr" rtl="0">
              <a:lnSpc>
                <a:spcPct val="90000"/>
              </a:lnSpc>
              <a:spcBef>
                <a:spcPts val="0"/>
              </a:spcBef>
              <a:spcAft>
                <a:spcPts val="0"/>
              </a:spcAft>
              <a:buClr>
                <a:srgbClr val="2E75B5"/>
              </a:buClr>
              <a:buSzPts val="1900"/>
              <a:buFont typeface="Trebuchet MS"/>
              <a:buNone/>
            </a:pPr>
            <a:endParaRPr sz="1900" b="1" i="1" u="none" strike="noStrike" cap="none">
              <a:solidFill>
                <a:srgbClr val="2E75B5"/>
              </a:solidFill>
              <a:highlight>
                <a:srgbClr val="FFFF00"/>
              </a:highlight>
              <a:latin typeface="Trebuchet MS"/>
              <a:ea typeface="Trebuchet MS"/>
              <a:cs typeface="Trebuchet MS"/>
              <a:sym typeface="Trebuchet MS"/>
            </a:endParaRPr>
          </a:p>
          <a:p>
            <a:pPr marL="0" marR="0" lvl="0" indent="0" algn="ctr" rtl="0">
              <a:lnSpc>
                <a:spcPct val="90000"/>
              </a:lnSpc>
              <a:spcBef>
                <a:spcPts val="0"/>
              </a:spcBef>
              <a:spcAft>
                <a:spcPts val="0"/>
              </a:spcAft>
              <a:buClr>
                <a:srgbClr val="2E75B5"/>
              </a:buClr>
              <a:buSzPts val="1900"/>
              <a:buFont typeface="Trebuchet MS"/>
              <a:buNone/>
            </a:pPr>
            <a:r>
              <a:rPr lang="en-US" sz="1900" b="1" i="0" u="none" strike="noStrike" cap="none">
                <a:solidFill>
                  <a:srgbClr val="2E75B5"/>
                </a:solidFill>
                <a:latin typeface="Trebuchet MS"/>
                <a:ea typeface="Trebuchet MS"/>
                <a:cs typeface="Trebuchet MS"/>
                <a:sym typeface="Trebuchet MS"/>
              </a:rPr>
              <a:t>CAF II - 2,412</a:t>
            </a:r>
            <a:endParaRPr sz="1900" b="1" i="0" u="none" strike="noStrike" cap="none">
              <a:solidFill>
                <a:srgbClr val="2E75B5"/>
              </a:solidFill>
              <a:latin typeface="Trebuchet MS"/>
              <a:ea typeface="Trebuchet MS"/>
              <a:cs typeface="Trebuchet MS"/>
              <a:sym typeface="Trebuchet MS"/>
            </a:endParaRPr>
          </a:p>
          <a:p>
            <a:pPr marL="0" marR="0" lvl="0" indent="0" algn="ctr" rtl="0">
              <a:lnSpc>
                <a:spcPct val="90000"/>
              </a:lnSpc>
              <a:spcBef>
                <a:spcPts val="0"/>
              </a:spcBef>
              <a:spcAft>
                <a:spcPts val="0"/>
              </a:spcAft>
              <a:buClr>
                <a:srgbClr val="2E75B5"/>
              </a:buClr>
              <a:buSzPts val="1900"/>
              <a:buFont typeface="Trebuchet MS"/>
              <a:buNone/>
            </a:pPr>
            <a:endParaRPr sz="1900" b="1" i="0" u="none" strike="noStrike" cap="none">
              <a:solidFill>
                <a:srgbClr val="2E75B5"/>
              </a:solidFill>
              <a:latin typeface="Trebuchet MS"/>
              <a:ea typeface="Trebuchet MS"/>
              <a:cs typeface="Trebuchet MS"/>
              <a:sym typeface="Trebuchet MS"/>
            </a:endParaRPr>
          </a:p>
          <a:p>
            <a:pPr marL="0" marR="0" lvl="0" indent="0" algn="ctr" rtl="0">
              <a:lnSpc>
                <a:spcPct val="90000"/>
              </a:lnSpc>
              <a:spcBef>
                <a:spcPts val="0"/>
              </a:spcBef>
              <a:spcAft>
                <a:spcPts val="0"/>
              </a:spcAft>
              <a:buClr>
                <a:srgbClr val="2E75B5"/>
              </a:buClr>
              <a:buSzPts val="1900"/>
              <a:buFont typeface="Trebuchet MS"/>
              <a:buNone/>
            </a:pPr>
            <a:r>
              <a:rPr lang="en-US" sz="1900" b="1" i="0" u="none" strike="noStrike" cap="none">
                <a:solidFill>
                  <a:srgbClr val="2E75B5"/>
                </a:solidFill>
                <a:latin typeface="Trebuchet MS"/>
                <a:ea typeface="Trebuchet MS"/>
                <a:cs typeface="Trebuchet MS"/>
                <a:sym typeface="Trebuchet MS"/>
              </a:rPr>
              <a:t>GRAND TOTAL - 16,</a:t>
            </a:r>
            <a:r>
              <a:rPr lang="en-US" sz="1900" b="1">
                <a:solidFill>
                  <a:srgbClr val="2E75B5"/>
                </a:solidFill>
                <a:latin typeface="Trebuchet MS"/>
                <a:ea typeface="Trebuchet MS"/>
                <a:cs typeface="Trebuchet MS"/>
                <a:sym typeface="Trebuchet MS"/>
              </a:rPr>
              <a:t>499</a:t>
            </a:r>
            <a:endParaRPr sz="1900" b="1" i="0" u="none" strike="noStrike" cap="none">
              <a:solidFill>
                <a:srgbClr val="2E75B5"/>
              </a:solidFill>
              <a:latin typeface="Trebuchet MS"/>
              <a:ea typeface="Trebuchet MS"/>
              <a:cs typeface="Trebuchet MS"/>
              <a:sym typeface="Trebuchet MS"/>
            </a:endParaRPr>
          </a:p>
        </p:txBody>
      </p:sp>
      <p:sp>
        <p:nvSpPr>
          <p:cNvPr id="123" name="Google Shape;123;g20f4e6cbff8_0_42"/>
          <p:cNvSpPr/>
          <p:nvPr/>
        </p:nvSpPr>
        <p:spPr>
          <a:xfrm>
            <a:off x="346303" y="4211713"/>
            <a:ext cx="1866000" cy="523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1500"/>
              <a:buFont typeface="Trebuchet MS"/>
              <a:buNone/>
            </a:pPr>
            <a:r>
              <a:rPr lang="en-US" sz="1500" b="0" i="0" u="none" strike="noStrike" cap="none">
                <a:solidFill>
                  <a:srgbClr val="2E75B5"/>
                </a:solidFill>
                <a:latin typeface="Trebuchet MS"/>
                <a:ea typeface="Trebuchet MS"/>
                <a:cs typeface="Trebuchet MS"/>
                <a:sym typeface="Trebuchet MS"/>
              </a:rPr>
              <a:t>VATI 23 LOCATIONS NEW FIBER</a:t>
            </a:r>
            <a:endParaRPr sz="1500" b="0" i="0" u="none" strike="noStrike" cap="none">
              <a:solidFill>
                <a:schemeClr val="dk1"/>
              </a:solidFill>
              <a:latin typeface="Calibri"/>
              <a:ea typeface="Calibri"/>
              <a:cs typeface="Calibri"/>
              <a:sym typeface="Calibri"/>
            </a:endParaRPr>
          </a:p>
        </p:txBody>
      </p:sp>
      <p:pic>
        <p:nvPicPr>
          <p:cNvPr id="124" name="Google Shape;124;g20f4e6cbff8_0_42"/>
          <p:cNvPicPr preferRelativeResize="0"/>
          <p:nvPr/>
        </p:nvPicPr>
        <p:blipFill rotWithShape="1">
          <a:blip r:embed="rId3">
            <a:alphaModFix/>
          </a:blip>
          <a:srcRect/>
          <a:stretch/>
        </p:blipFill>
        <p:spPr>
          <a:xfrm>
            <a:off x="10069405" y="6376157"/>
            <a:ext cx="1922944" cy="375721"/>
          </a:xfrm>
          <a:prstGeom prst="rect">
            <a:avLst/>
          </a:prstGeom>
          <a:noFill/>
          <a:ln>
            <a:noFill/>
          </a:ln>
        </p:spPr>
      </p:pic>
      <p:pic>
        <p:nvPicPr>
          <p:cNvPr id="125" name="Google Shape;125;g20f4e6cbff8_0_42"/>
          <p:cNvPicPr preferRelativeResize="0"/>
          <p:nvPr/>
        </p:nvPicPr>
        <p:blipFill rotWithShape="1">
          <a:blip r:embed="rId4">
            <a:alphaModFix/>
          </a:blip>
          <a:srcRect/>
          <a:stretch/>
        </p:blipFill>
        <p:spPr>
          <a:xfrm>
            <a:off x="2804063" y="650175"/>
            <a:ext cx="5426508" cy="6101701"/>
          </a:xfrm>
          <a:prstGeom prst="rect">
            <a:avLst/>
          </a:prstGeom>
          <a:noFill/>
          <a:ln w="9525" cap="flat" cmpd="sng">
            <a:solidFill>
              <a:schemeClr val="accent5"/>
            </a:solidFill>
            <a:prstDash val="solid"/>
            <a:round/>
            <a:headEnd type="none" w="sm" len="sm"/>
            <a:tailEnd type="none" w="sm" len="sm"/>
          </a:ln>
        </p:spPr>
      </p:pic>
      <p:pic>
        <p:nvPicPr>
          <p:cNvPr id="126" name="Google Shape;126;g20f4e6cbff8_0_42"/>
          <p:cNvPicPr preferRelativeResize="0"/>
          <p:nvPr/>
        </p:nvPicPr>
        <p:blipFill rotWithShape="1">
          <a:blip r:embed="rId5">
            <a:alphaModFix/>
          </a:blip>
          <a:srcRect/>
          <a:stretch/>
        </p:blipFill>
        <p:spPr>
          <a:xfrm>
            <a:off x="969900" y="1989301"/>
            <a:ext cx="527486" cy="590775"/>
          </a:xfrm>
          <a:prstGeom prst="rect">
            <a:avLst/>
          </a:prstGeom>
          <a:noFill/>
          <a:ln>
            <a:noFill/>
          </a:ln>
        </p:spPr>
      </p:pic>
      <p:pic>
        <p:nvPicPr>
          <p:cNvPr id="127" name="Google Shape;127;g20f4e6cbff8_0_42"/>
          <p:cNvPicPr preferRelativeResize="0"/>
          <p:nvPr/>
        </p:nvPicPr>
        <p:blipFill rotWithShape="1">
          <a:blip r:embed="rId6">
            <a:alphaModFix/>
          </a:blip>
          <a:srcRect/>
          <a:stretch/>
        </p:blipFill>
        <p:spPr>
          <a:xfrm>
            <a:off x="916974" y="3530198"/>
            <a:ext cx="618900" cy="590780"/>
          </a:xfrm>
          <a:prstGeom prst="rect">
            <a:avLst/>
          </a:prstGeom>
          <a:noFill/>
          <a:ln>
            <a:noFill/>
          </a:ln>
        </p:spPr>
      </p:pic>
      <p:sp>
        <p:nvSpPr>
          <p:cNvPr id="128" name="Google Shape;128;g20f4e6cbff8_0_42"/>
          <p:cNvSpPr/>
          <p:nvPr/>
        </p:nvSpPr>
        <p:spPr>
          <a:xfrm>
            <a:off x="410028" y="5586963"/>
            <a:ext cx="1866000" cy="523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1500"/>
              <a:buFont typeface="Trebuchet MS"/>
              <a:buNone/>
            </a:pPr>
            <a:r>
              <a:rPr lang="en-US" sz="1500" b="0" i="0" u="none" strike="noStrike" cap="none">
                <a:solidFill>
                  <a:srgbClr val="2E75B5"/>
                </a:solidFill>
                <a:latin typeface="Trebuchet MS"/>
                <a:ea typeface="Trebuchet MS"/>
                <a:cs typeface="Trebuchet MS"/>
                <a:sym typeface="Trebuchet MS"/>
              </a:rPr>
              <a:t>VATI 23 LOCATIONS EXISTING FIBER</a:t>
            </a:r>
            <a:endParaRPr sz="1500" b="0" i="0" u="none" strike="noStrike" cap="none">
              <a:solidFill>
                <a:schemeClr val="dk1"/>
              </a:solidFill>
              <a:latin typeface="Calibri"/>
              <a:ea typeface="Calibri"/>
              <a:cs typeface="Calibri"/>
              <a:sym typeface="Calibri"/>
            </a:endParaRPr>
          </a:p>
        </p:txBody>
      </p:sp>
      <p:pic>
        <p:nvPicPr>
          <p:cNvPr id="129" name="Google Shape;129;g20f4e6cbff8_0_42"/>
          <p:cNvPicPr preferRelativeResize="0"/>
          <p:nvPr/>
        </p:nvPicPr>
        <p:blipFill rotWithShape="1">
          <a:blip r:embed="rId7">
            <a:alphaModFix/>
          </a:blip>
          <a:srcRect/>
          <a:stretch/>
        </p:blipFill>
        <p:spPr>
          <a:xfrm>
            <a:off x="916975" y="4899350"/>
            <a:ext cx="618900" cy="52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28037ce99c1_0_1"/>
          <p:cNvPicPr preferRelativeResize="0"/>
          <p:nvPr/>
        </p:nvPicPr>
        <p:blipFill rotWithShape="1">
          <a:blip r:embed="rId3">
            <a:alphaModFix/>
          </a:blip>
          <a:srcRect/>
          <a:stretch/>
        </p:blipFill>
        <p:spPr>
          <a:xfrm>
            <a:off x="10269064" y="6482285"/>
            <a:ext cx="1922944" cy="375721"/>
          </a:xfrm>
          <a:prstGeom prst="rect">
            <a:avLst/>
          </a:prstGeom>
          <a:noFill/>
          <a:ln>
            <a:noFill/>
          </a:ln>
        </p:spPr>
      </p:pic>
      <p:sp>
        <p:nvSpPr>
          <p:cNvPr id="135" name="Google Shape;135;g28037ce99c1_0_1"/>
          <p:cNvSpPr txBox="1">
            <a:spLocks noGrp="1"/>
          </p:cNvSpPr>
          <p:nvPr>
            <p:ph type="title"/>
          </p:nvPr>
        </p:nvSpPr>
        <p:spPr>
          <a:xfrm>
            <a:off x="1006875" y="56875"/>
            <a:ext cx="10017300" cy="537300"/>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accent5"/>
              </a:buClr>
              <a:buSzPts val="3200"/>
              <a:buFont typeface="Trebuchet MS"/>
              <a:buNone/>
            </a:pPr>
            <a:r>
              <a:rPr lang="en-US" sz="3200" b="1">
                <a:solidFill>
                  <a:schemeClr val="accent5"/>
                </a:solidFill>
                <a:latin typeface="Trebuchet MS"/>
                <a:ea typeface="Trebuchet MS"/>
                <a:cs typeface="Trebuchet MS"/>
                <a:sym typeface="Trebuchet MS"/>
              </a:rPr>
              <a:t>CURRENT SERVICE MAP</a:t>
            </a:r>
            <a:endParaRPr b="1"/>
          </a:p>
        </p:txBody>
      </p:sp>
      <p:pic>
        <p:nvPicPr>
          <p:cNvPr id="136" name="Google Shape;136;g28037ce99c1_0_1"/>
          <p:cNvPicPr preferRelativeResize="0"/>
          <p:nvPr/>
        </p:nvPicPr>
        <p:blipFill>
          <a:blip r:embed="rId4">
            <a:alphaModFix/>
          </a:blip>
          <a:stretch>
            <a:fillRect/>
          </a:stretch>
        </p:blipFill>
        <p:spPr>
          <a:xfrm>
            <a:off x="1623842" y="703425"/>
            <a:ext cx="8888159" cy="5705649"/>
          </a:xfrm>
          <a:prstGeom prst="rect">
            <a:avLst/>
          </a:prstGeom>
          <a:noFill/>
          <a:ln w="9525" cap="flat" cmpd="sng">
            <a:solidFill>
              <a:srgbClr val="0070C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0"/>
          <p:cNvPicPr preferRelativeResize="0"/>
          <p:nvPr/>
        </p:nvPicPr>
        <p:blipFill rotWithShape="1">
          <a:blip r:embed="rId3">
            <a:alphaModFix/>
          </a:blip>
          <a:srcRect/>
          <a:stretch/>
        </p:blipFill>
        <p:spPr>
          <a:xfrm>
            <a:off x="10026500" y="6314848"/>
            <a:ext cx="1922944" cy="375721"/>
          </a:xfrm>
          <a:prstGeom prst="rect">
            <a:avLst/>
          </a:prstGeom>
          <a:noFill/>
          <a:ln>
            <a:noFill/>
          </a:ln>
        </p:spPr>
      </p:pic>
      <p:pic>
        <p:nvPicPr>
          <p:cNvPr id="142" name="Google Shape;142;p10" descr="A picture containing text, clipart&#10;&#10;Description automatically generated"/>
          <p:cNvPicPr preferRelativeResize="0"/>
          <p:nvPr/>
        </p:nvPicPr>
        <p:blipFill rotWithShape="1">
          <a:blip r:embed="rId4">
            <a:alphaModFix/>
          </a:blip>
          <a:srcRect/>
          <a:stretch/>
        </p:blipFill>
        <p:spPr>
          <a:xfrm>
            <a:off x="242558" y="6276270"/>
            <a:ext cx="1572594" cy="372787"/>
          </a:xfrm>
          <a:prstGeom prst="rect">
            <a:avLst/>
          </a:prstGeom>
          <a:noFill/>
          <a:ln>
            <a:noFill/>
          </a:ln>
        </p:spPr>
      </p:pic>
      <p:sp>
        <p:nvSpPr>
          <p:cNvPr id="143" name="Google Shape;143;p10"/>
          <p:cNvSpPr txBox="1">
            <a:spLocks noGrp="1"/>
          </p:cNvSpPr>
          <p:nvPr>
            <p:ph type="title"/>
          </p:nvPr>
        </p:nvSpPr>
        <p:spPr>
          <a:xfrm>
            <a:off x="838200" y="365125"/>
            <a:ext cx="10515600" cy="672565"/>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accent5"/>
              </a:buClr>
              <a:buSzPts val="3200"/>
              <a:buFont typeface="Trebuchet MS"/>
              <a:buNone/>
            </a:pPr>
            <a:r>
              <a:rPr lang="en-US" sz="3200" b="1">
                <a:solidFill>
                  <a:schemeClr val="accent5"/>
                </a:solidFill>
                <a:latin typeface="Trebuchet MS"/>
                <a:ea typeface="Trebuchet MS"/>
                <a:cs typeface="Trebuchet MS"/>
                <a:sym typeface="Trebuchet MS"/>
              </a:rPr>
              <a:t>PITTSYLVANIA GENERAL INFORMATION</a:t>
            </a:r>
            <a:endParaRPr b="1"/>
          </a:p>
        </p:txBody>
      </p:sp>
      <p:sp>
        <p:nvSpPr>
          <p:cNvPr id="144" name="Google Shape;144;p10"/>
          <p:cNvSpPr txBox="1"/>
          <p:nvPr/>
        </p:nvSpPr>
        <p:spPr>
          <a:xfrm>
            <a:off x="739350" y="1387011"/>
            <a:ext cx="10264272" cy="4596558"/>
          </a:xfrm>
          <a:prstGeom prst="rect">
            <a:avLst/>
          </a:prstGeom>
          <a:noFill/>
          <a:ln>
            <a:noFill/>
          </a:ln>
        </p:spPr>
        <p:txBody>
          <a:bodyPr spcFirstLastPara="1" wrap="square" lIns="91425" tIns="45700" rIns="91425" bIns="45700" anchor="t" anchorCtr="0">
            <a:normAutofit fontScale="55000" lnSpcReduction="20000"/>
          </a:bodyPr>
          <a:lstStyle/>
          <a:p>
            <a:pPr marL="457200" marR="0" lvl="0" indent="-339657" algn="l" rtl="0">
              <a:lnSpc>
                <a:spcPct val="90000"/>
              </a:lnSpc>
              <a:spcBef>
                <a:spcPts val="0"/>
              </a:spcBef>
              <a:spcAft>
                <a:spcPts val="0"/>
              </a:spcAft>
              <a:buClr>
                <a:srgbClr val="0070C0"/>
              </a:buClr>
              <a:buSzPct val="100000"/>
              <a:buFont typeface="Trebuchet MS"/>
              <a:buChar char="●"/>
            </a:pPr>
            <a:r>
              <a:rPr lang="en-US" sz="3179" i="0" u="none" strike="noStrike" cap="none">
                <a:solidFill>
                  <a:srgbClr val="0070C0"/>
                </a:solidFill>
                <a:latin typeface="Trebuchet MS"/>
                <a:ea typeface="Trebuchet MS"/>
                <a:cs typeface="Trebuchet MS"/>
                <a:sym typeface="Trebuchet MS"/>
              </a:rPr>
              <a:t>As of </a:t>
            </a:r>
            <a:r>
              <a:rPr lang="en-US" sz="3179">
                <a:solidFill>
                  <a:srgbClr val="0070C0"/>
                </a:solidFill>
                <a:latin typeface="Trebuchet MS"/>
                <a:ea typeface="Trebuchet MS"/>
                <a:cs typeface="Trebuchet MS"/>
                <a:sym typeface="Trebuchet MS"/>
              </a:rPr>
              <a:t>Thursday</a:t>
            </a:r>
            <a:r>
              <a:rPr lang="en-US" sz="3179" i="0" u="none" strike="noStrike" cap="none">
                <a:solidFill>
                  <a:srgbClr val="0070C0"/>
                </a:solidFill>
                <a:latin typeface="Trebuchet MS"/>
                <a:ea typeface="Trebuchet MS"/>
                <a:cs typeface="Trebuchet MS"/>
                <a:sym typeface="Trebuchet MS"/>
              </a:rPr>
              <a:t>, 0</a:t>
            </a:r>
            <a:r>
              <a:rPr lang="en-US" sz="3179">
                <a:solidFill>
                  <a:srgbClr val="0070C0"/>
                </a:solidFill>
                <a:latin typeface="Trebuchet MS"/>
                <a:ea typeface="Trebuchet MS"/>
                <a:cs typeface="Trebuchet MS"/>
                <a:sym typeface="Trebuchet MS"/>
              </a:rPr>
              <a:t>4</a:t>
            </a:r>
            <a:r>
              <a:rPr lang="en-US" sz="3179" i="0" u="none" strike="noStrike" cap="none">
                <a:solidFill>
                  <a:srgbClr val="0070C0"/>
                </a:solidFill>
                <a:latin typeface="Trebuchet MS"/>
                <a:ea typeface="Trebuchet MS"/>
                <a:cs typeface="Trebuchet MS"/>
                <a:sym typeface="Trebuchet MS"/>
              </a:rPr>
              <a:t>/</a:t>
            </a:r>
            <a:r>
              <a:rPr lang="en-US" sz="3179">
                <a:solidFill>
                  <a:srgbClr val="0070C0"/>
                </a:solidFill>
                <a:latin typeface="Trebuchet MS"/>
                <a:ea typeface="Trebuchet MS"/>
                <a:cs typeface="Trebuchet MS"/>
                <a:sym typeface="Trebuchet MS"/>
              </a:rPr>
              <a:t>11</a:t>
            </a:r>
            <a:r>
              <a:rPr lang="en-US" sz="3179" i="0" u="none" strike="noStrike" cap="none">
                <a:solidFill>
                  <a:srgbClr val="0070C0"/>
                </a:solidFill>
                <a:latin typeface="Trebuchet MS"/>
                <a:ea typeface="Trebuchet MS"/>
                <a:cs typeface="Trebuchet MS"/>
                <a:sym typeface="Trebuchet MS"/>
              </a:rPr>
              <a:t>/2024 we had </a:t>
            </a:r>
            <a:r>
              <a:rPr lang="en-US" sz="3179">
                <a:solidFill>
                  <a:srgbClr val="0070C0"/>
                </a:solidFill>
                <a:latin typeface="Trebuchet MS"/>
                <a:ea typeface="Trebuchet MS"/>
                <a:cs typeface="Trebuchet MS"/>
                <a:sym typeface="Trebuchet MS"/>
              </a:rPr>
              <a:t>384</a:t>
            </a:r>
            <a:r>
              <a:rPr lang="en-US" sz="3179" i="0" u="none" strike="noStrike" cap="none">
                <a:solidFill>
                  <a:srgbClr val="0070C0"/>
                </a:solidFill>
                <a:latin typeface="Trebuchet MS"/>
                <a:ea typeface="Trebuchet MS"/>
                <a:cs typeface="Trebuchet MS"/>
                <a:sym typeface="Trebuchet MS"/>
              </a:rPr>
              <a:t> customers installed</a:t>
            </a:r>
            <a:r>
              <a:rPr lang="en-US" sz="3179">
                <a:solidFill>
                  <a:srgbClr val="0070C0"/>
                </a:solidFill>
                <a:latin typeface="Trebuchet MS"/>
                <a:ea typeface="Trebuchet MS"/>
                <a:cs typeface="Trebuchet MS"/>
                <a:sym typeface="Trebuchet MS"/>
              </a:rPr>
              <a:t> which is an increase of 131 locations since our last reporting</a:t>
            </a:r>
            <a:endParaRPr sz="3179">
              <a:solidFill>
                <a:srgbClr val="0070C0"/>
              </a:solidFill>
              <a:latin typeface="Trebuchet MS"/>
              <a:ea typeface="Trebuchet MS"/>
              <a:cs typeface="Trebuchet MS"/>
              <a:sym typeface="Trebuchet MS"/>
            </a:endParaRPr>
          </a:p>
          <a:p>
            <a:pPr marL="914400" marR="0" lvl="1" indent="-339657" algn="l" rtl="0">
              <a:lnSpc>
                <a:spcPct val="90000"/>
              </a:lnSpc>
              <a:spcBef>
                <a:spcPts val="0"/>
              </a:spcBef>
              <a:spcAft>
                <a:spcPts val="0"/>
              </a:spcAft>
              <a:buClr>
                <a:srgbClr val="0070C0"/>
              </a:buClr>
              <a:buSzPct val="100000"/>
              <a:buFont typeface="Trebuchet MS"/>
              <a:buChar char="○"/>
            </a:pPr>
            <a:r>
              <a:rPr lang="en-US" sz="3179">
                <a:solidFill>
                  <a:srgbClr val="0070C0"/>
                </a:solidFill>
                <a:latin typeface="Trebuchet MS"/>
                <a:ea typeface="Trebuchet MS"/>
                <a:cs typeface="Trebuchet MS"/>
                <a:sym typeface="Trebuchet MS"/>
              </a:rPr>
              <a:t>Currently have 129 orders in process</a:t>
            </a:r>
            <a:endParaRPr sz="3179">
              <a:solidFill>
                <a:srgbClr val="0070C0"/>
              </a:solidFill>
              <a:latin typeface="Trebuchet MS"/>
              <a:ea typeface="Trebuchet MS"/>
              <a:cs typeface="Trebuchet MS"/>
              <a:sym typeface="Trebuchet MS"/>
            </a:endParaRPr>
          </a:p>
          <a:p>
            <a:pPr marL="0" marR="0" lvl="0" indent="0" algn="l" rtl="0">
              <a:lnSpc>
                <a:spcPct val="90000"/>
              </a:lnSpc>
              <a:spcBef>
                <a:spcPts val="0"/>
              </a:spcBef>
              <a:spcAft>
                <a:spcPts val="0"/>
              </a:spcAft>
              <a:buNone/>
            </a:pPr>
            <a:endParaRPr sz="3179">
              <a:solidFill>
                <a:srgbClr val="0070C0"/>
              </a:solidFill>
              <a:latin typeface="Trebuchet MS"/>
              <a:ea typeface="Trebuchet MS"/>
              <a:cs typeface="Trebuchet MS"/>
              <a:sym typeface="Trebuchet MS"/>
            </a:endParaRPr>
          </a:p>
          <a:p>
            <a:pPr marL="457200" marR="0" lvl="0" indent="-339657" algn="l" rtl="0">
              <a:lnSpc>
                <a:spcPct val="90000"/>
              </a:lnSpc>
              <a:spcBef>
                <a:spcPts val="0"/>
              </a:spcBef>
              <a:spcAft>
                <a:spcPts val="0"/>
              </a:spcAft>
              <a:buClr>
                <a:srgbClr val="0070C0"/>
              </a:buClr>
              <a:buSzPct val="100000"/>
              <a:buFont typeface="Trebuchet MS"/>
              <a:buChar char="●"/>
            </a:pPr>
            <a:r>
              <a:rPr lang="en-US" sz="3179">
                <a:solidFill>
                  <a:srgbClr val="0070C0"/>
                </a:solidFill>
                <a:latin typeface="Trebuchet MS"/>
                <a:ea typeface="Trebuchet MS"/>
                <a:cs typeface="Trebuchet MS"/>
                <a:sym typeface="Trebuchet MS"/>
              </a:rPr>
              <a:t>Since our last reporting the number of locations passed has increased 912 locations to 3,677 </a:t>
            </a:r>
            <a:endParaRPr sz="3179">
              <a:solidFill>
                <a:srgbClr val="0070C0"/>
              </a:solidFill>
              <a:latin typeface="Trebuchet MS"/>
              <a:ea typeface="Trebuchet MS"/>
              <a:cs typeface="Trebuchet MS"/>
              <a:sym typeface="Trebuchet MS"/>
            </a:endParaRPr>
          </a:p>
          <a:p>
            <a:pPr marL="914400" marR="0" lvl="1" indent="-339657" algn="l" rtl="0">
              <a:lnSpc>
                <a:spcPct val="90000"/>
              </a:lnSpc>
              <a:spcBef>
                <a:spcPts val="0"/>
              </a:spcBef>
              <a:spcAft>
                <a:spcPts val="0"/>
              </a:spcAft>
              <a:buClr>
                <a:srgbClr val="0070C0"/>
              </a:buClr>
              <a:buSzPct val="100000"/>
              <a:buFont typeface="Trebuchet MS"/>
              <a:buChar char="○"/>
            </a:pPr>
            <a:r>
              <a:rPr lang="en-US" sz="3179">
                <a:solidFill>
                  <a:srgbClr val="0070C0"/>
                </a:solidFill>
                <a:latin typeface="Trebuchet MS"/>
                <a:ea typeface="Trebuchet MS"/>
                <a:cs typeface="Trebuchet MS"/>
                <a:sym typeface="Trebuchet MS"/>
              </a:rPr>
              <a:t>This puts us at a14% take rate based locations passed &amp; orders placed and/or completed</a:t>
            </a:r>
            <a:endParaRPr sz="3179">
              <a:solidFill>
                <a:srgbClr val="0070C0"/>
              </a:solidFill>
              <a:latin typeface="Trebuchet MS"/>
              <a:ea typeface="Trebuchet MS"/>
              <a:cs typeface="Trebuchet MS"/>
              <a:sym typeface="Trebuchet MS"/>
            </a:endParaRPr>
          </a:p>
          <a:p>
            <a:pPr marL="0" marR="0" lvl="0" indent="0" algn="l" rtl="0">
              <a:lnSpc>
                <a:spcPct val="90000"/>
              </a:lnSpc>
              <a:spcBef>
                <a:spcPts val="0"/>
              </a:spcBef>
              <a:spcAft>
                <a:spcPts val="0"/>
              </a:spcAft>
              <a:buNone/>
            </a:pPr>
            <a:endParaRPr sz="3179">
              <a:solidFill>
                <a:srgbClr val="0070C0"/>
              </a:solidFill>
              <a:latin typeface="Trebuchet MS"/>
              <a:ea typeface="Trebuchet MS"/>
              <a:cs typeface="Trebuchet MS"/>
              <a:sym typeface="Trebuchet MS"/>
            </a:endParaRPr>
          </a:p>
          <a:p>
            <a:pPr marL="457200" marR="0" lvl="0" indent="-339657" algn="l" rtl="0">
              <a:lnSpc>
                <a:spcPct val="90000"/>
              </a:lnSpc>
              <a:spcBef>
                <a:spcPts val="0"/>
              </a:spcBef>
              <a:spcAft>
                <a:spcPts val="0"/>
              </a:spcAft>
              <a:buClr>
                <a:srgbClr val="0070C0"/>
              </a:buClr>
              <a:buSzPct val="100000"/>
              <a:buFont typeface="Trebuchet MS"/>
              <a:buChar char="●"/>
            </a:pPr>
            <a:r>
              <a:rPr lang="en-US" sz="3179">
                <a:solidFill>
                  <a:srgbClr val="0070C0"/>
                </a:solidFill>
                <a:latin typeface="Trebuchet MS"/>
                <a:ea typeface="Trebuchet MS"/>
                <a:cs typeface="Trebuchet MS"/>
                <a:sym typeface="Trebuchet MS"/>
              </a:rPr>
              <a:t>Ringgold is the only remaining building to be installed in the County at this time. We have Whites construction bringing in fill dirt to level site and place a culvert for the driveway to the site. </a:t>
            </a:r>
            <a:endParaRPr sz="3179" i="0" u="none" strike="noStrike" cap="none">
              <a:solidFill>
                <a:srgbClr val="0070C0"/>
              </a:solidFill>
              <a:latin typeface="Trebuchet MS"/>
              <a:ea typeface="Trebuchet MS"/>
              <a:cs typeface="Trebuchet MS"/>
              <a:sym typeface="Trebuchet MS"/>
            </a:endParaRPr>
          </a:p>
          <a:p>
            <a:pPr marL="0" marR="0" lvl="0" indent="0" algn="l" rtl="0">
              <a:lnSpc>
                <a:spcPct val="90000"/>
              </a:lnSpc>
              <a:spcBef>
                <a:spcPts val="0"/>
              </a:spcBef>
              <a:spcAft>
                <a:spcPts val="0"/>
              </a:spcAft>
              <a:buNone/>
            </a:pPr>
            <a:endParaRPr sz="3179">
              <a:solidFill>
                <a:srgbClr val="0070C0"/>
              </a:solidFill>
              <a:latin typeface="Trebuchet MS"/>
              <a:ea typeface="Trebuchet MS"/>
              <a:cs typeface="Trebuchet MS"/>
              <a:sym typeface="Trebuchet MS"/>
            </a:endParaRPr>
          </a:p>
          <a:p>
            <a:pPr marL="457200" marR="0" lvl="0" indent="-339657" algn="l" rtl="0">
              <a:lnSpc>
                <a:spcPct val="90000"/>
              </a:lnSpc>
              <a:spcBef>
                <a:spcPts val="0"/>
              </a:spcBef>
              <a:spcAft>
                <a:spcPts val="0"/>
              </a:spcAft>
              <a:buClr>
                <a:srgbClr val="0070C0"/>
              </a:buClr>
              <a:buSzPct val="100000"/>
              <a:buFont typeface="Trebuchet MS"/>
              <a:buChar char="●"/>
            </a:pPr>
            <a:r>
              <a:rPr lang="en-US" sz="3179">
                <a:solidFill>
                  <a:srgbClr val="0070C0"/>
                </a:solidFill>
                <a:latin typeface="Trebuchet MS"/>
                <a:ea typeface="Trebuchet MS"/>
                <a:cs typeface="Trebuchet MS"/>
                <a:sym typeface="Trebuchet MS"/>
              </a:rPr>
              <a:t>Power was installed by MEC at </a:t>
            </a:r>
            <a:r>
              <a:rPr lang="en-US" sz="3179" i="0" u="none" strike="noStrike" cap="none">
                <a:solidFill>
                  <a:srgbClr val="0070C0"/>
                </a:solidFill>
                <a:latin typeface="Trebuchet MS"/>
                <a:ea typeface="Trebuchet MS"/>
                <a:cs typeface="Trebuchet MS"/>
                <a:sym typeface="Trebuchet MS"/>
              </a:rPr>
              <a:t>Strawberry </a:t>
            </a:r>
            <a:r>
              <a:rPr lang="en-US" sz="3179">
                <a:solidFill>
                  <a:srgbClr val="0070C0"/>
                </a:solidFill>
                <a:latin typeface="Trebuchet MS"/>
                <a:ea typeface="Trebuchet MS"/>
                <a:cs typeface="Trebuchet MS"/>
                <a:sym typeface="Trebuchet MS"/>
              </a:rPr>
              <a:t>Datahut</a:t>
            </a:r>
            <a:endParaRPr sz="3179">
              <a:solidFill>
                <a:srgbClr val="0070C0"/>
              </a:solidFill>
              <a:latin typeface="Trebuchet MS"/>
              <a:ea typeface="Trebuchet MS"/>
              <a:cs typeface="Trebuchet MS"/>
              <a:sym typeface="Trebuchet MS"/>
            </a:endParaRPr>
          </a:p>
          <a:p>
            <a:pPr marL="914400" marR="0" lvl="1" indent="-339657" algn="l" rtl="0">
              <a:lnSpc>
                <a:spcPct val="90000"/>
              </a:lnSpc>
              <a:spcBef>
                <a:spcPts val="0"/>
              </a:spcBef>
              <a:spcAft>
                <a:spcPts val="0"/>
              </a:spcAft>
              <a:buClr>
                <a:srgbClr val="0070C0"/>
              </a:buClr>
              <a:buSzPct val="100000"/>
              <a:buFont typeface="Trebuchet MS"/>
              <a:buChar char="○"/>
            </a:pPr>
            <a:r>
              <a:rPr lang="en-US" sz="3179">
                <a:solidFill>
                  <a:srgbClr val="0070C0"/>
                </a:solidFill>
                <a:latin typeface="Trebuchet MS"/>
                <a:ea typeface="Trebuchet MS"/>
                <a:cs typeface="Trebuchet MS"/>
                <a:sym typeface="Trebuchet MS"/>
              </a:rPr>
              <a:t>772 of the locations being fed by this Datahut now have access to service</a:t>
            </a:r>
            <a:endParaRPr sz="3179">
              <a:solidFill>
                <a:srgbClr val="0070C0"/>
              </a:solidFill>
              <a:latin typeface="Trebuchet MS"/>
              <a:ea typeface="Trebuchet MS"/>
              <a:cs typeface="Trebuchet MS"/>
              <a:sym typeface="Trebuchet MS"/>
            </a:endParaRPr>
          </a:p>
          <a:p>
            <a:pPr marL="914400" marR="0" lvl="0" indent="0" algn="l" rtl="0">
              <a:lnSpc>
                <a:spcPct val="90000"/>
              </a:lnSpc>
              <a:spcBef>
                <a:spcPts val="0"/>
              </a:spcBef>
              <a:spcAft>
                <a:spcPts val="0"/>
              </a:spcAft>
              <a:buNone/>
            </a:pPr>
            <a:endParaRPr sz="3179">
              <a:solidFill>
                <a:srgbClr val="0070C0"/>
              </a:solidFill>
              <a:latin typeface="Trebuchet MS"/>
              <a:ea typeface="Trebuchet MS"/>
              <a:cs typeface="Trebuchet MS"/>
              <a:sym typeface="Trebuchet MS"/>
            </a:endParaRPr>
          </a:p>
          <a:p>
            <a:pPr marL="457200" marR="0" lvl="0" indent="-339657" algn="l" rtl="0">
              <a:lnSpc>
                <a:spcPct val="90000"/>
              </a:lnSpc>
              <a:spcBef>
                <a:spcPts val="0"/>
              </a:spcBef>
              <a:spcAft>
                <a:spcPts val="0"/>
              </a:spcAft>
              <a:buClr>
                <a:srgbClr val="0070C0"/>
              </a:buClr>
              <a:buSzPct val="100000"/>
              <a:buFont typeface="Trebuchet MS"/>
              <a:buChar char="●"/>
            </a:pPr>
            <a:r>
              <a:rPr lang="en-US" sz="3179">
                <a:solidFill>
                  <a:srgbClr val="0070C0"/>
                </a:solidFill>
                <a:latin typeface="Trebuchet MS"/>
                <a:ea typeface="Trebuchet MS"/>
                <a:cs typeface="Trebuchet MS"/>
                <a:sym typeface="Trebuchet MS"/>
              </a:rPr>
              <a:t>We are working with our marketing department to begin marketing efforts in areas that are about to be activated to provide brand awareness and information about plans and services provided sooner hoping speed up the connection process. </a:t>
            </a:r>
            <a:endParaRPr sz="3179">
              <a:solidFill>
                <a:srgbClr val="0070C0"/>
              </a:solidFill>
              <a:latin typeface="Trebuchet MS"/>
              <a:ea typeface="Trebuchet MS"/>
              <a:cs typeface="Trebuchet MS"/>
              <a:sym typeface="Trebuchet MS"/>
            </a:endParaRPr>
          </a:p>
          <a:p>
            <a:pPr marL="457200" marR="0" lvl="0" indent="0" algn="l" rtl="0">
              <a:lnSpc>
                <a:spcPct val="90000"/>
              </a:lnSpc>
              <a:spcBef>
                <a:spcPts val="0"/>
              </a:spcBef>
              <a:spcAft>
                <a:spcPts val="0"/>
              </a:spcAft>
              <a:buNone/>
            </a:pPr>
            <a:endParaRPr sz="3179">
              <a:solidFill>
                <a:srgbClr val="0070C0"/>
              </a:solidFill>
              <a:latin typeface="Trebuchet MS"/>
              <a:ea typeface="Trebuchet MS"/>
              <a:cs typeface="Trebuchet MS"/>
              <a:sym typeface="Trebuchet MS"/>
            </a:endParaRPr>
          </a:p>
          <a:p>
            <a:pPr marL="457200" marR="0" lvl="0" indent="-339657" algn="l" rtl="0">
              <a:lnSpc>
                <a:spcPct val="90000"/>
              </a:lnSpc>
              <a:spcBef>
                <a:spcPts val="0"/>
              </a:spcBef>
              <a:spcAft>
                <a:spcPts val="0"/>
              </a:spcAft>
              <a:buClr>
                <a:srgbClr val="0070C0"/>
              </a:buClr>
              <a:buSzPct val="100000"/>
              <a:buFont typeface="Trebuchet MS"/>
              <a:buChar char="●"/>
            </a:pPr>
            <a:r>
              <a:rPr lang="en-US" sz="3179">
                <a:solidFill>
                  <a:srgbClr val="0070C0"/>
                </a:solidFill>
                <a:latin typeface="Trebuchet MS"/>
                <a:ea typeface="Trebuchet MS"/>
                <a:cs typeface="Trebuchet MS"/>
                <a:sym typeface="Trebuchet MS"/>
              </a:rPr>
              <a:t>We are also looking at new processes to ensure speedy connections. We are facing difficulties with getting locates completed across the State and hoping we can get ahead of the issue. </a:t>
            </a:r>
            <a:endParaRPr sz="3179">
              <a:solidFill>
                <a:srgbClr val="0070C0"/>
              </a:solidFill>
              <a:latin typeface="Trebuchet MS"/>
              <a:ea typeface="Trebuchet MS"/>
              <a:cs typeface="Trebuchet MS"/>
              <a:sym typeface="Trebuchet MS"/>
            </a:endParaRPr>
          </a:p>
          <a:p>
            <a:pPr marL="558800" marR="0" lvl="1" indent="0" algn="l" rtl="0">
              <a:lnSpc>
                <a:spcPct val="90000"/>
              </a:lnSpc>
              <a:spcBef>
                <a:spcPts val="0"/>
              </a:spcBef>
              <a:spcAft>
                <a:spcPts val="0"/>
              </a:spcAft>
              <a:buNone/>
            </a:pPr>
            <a:endParaRPr sz="3179" i="0" u="none" strike="noStrike" cap="none">
              <a:solidFill>
                <a:srgbClr val="0070C0"/>
              </a:solidFill>
              <a:latin typeface="Trebuchet MS"/>
              <a:ea typeface="Trebuchet MS"/>
              <a:cs typeface="Trebuchet MS"/>
              <a:sym typeface="Trebuchet MS"/>
            </a:endParaRPr>
          </a:p>
          <a:p>
            <a:pPr marL="0" marR="0" lvl="0" indent="127000" algn="l" rtl="0">
              <a:lnSpc>
                <a:spcPct val="90000"/>
              </a:lnSpc>
              <a:spcBef>
                <a:spcPts val="600"/>
              </a:spcBef>
              <a:spcAft>
                <a:spcPts val="0"/>
              </a:spcAft>
              <a:buClr>
                <a:srgbClr val="000000"/>
              </a:buClr>
              <a:buSzPct val="100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6"/>
          <p:cNvPicPr preferRelativeResize="0"/>
          <p:nvPr/>
        </p:nvPicPr>
        <p:blipFill rotWithShape="1">
          <a:blip r:embed="rId3">
            <a:alphaModFix/>
          </a:blip>
          <a:srcRect/>
          <a:stretch/>
        </p:blipFill>
        <p:spPr>
          <a:xfrm>
            <a:off x="0" y="0"/>
            <a:ext cx="12192000" cy="6858855"/>
          </a:xfrm>
          <a:prstGeom prst="rect">
            <a:avLst/>
          </a:prstGeom>
          <a:noFill/>
          <a:ln>
            <a:noFill/>
          </a:ln>
        </p:spPr>
      </p:pic>
      <p:sp>
        <p:nvSpPr>
          <p:cNvPr id="150" name="Google Shape;150;p16"/>
          <p:cNvSpPr txBox="1">
            <a:spLocks noGrp="1"/>
          </p:cNvSpPr>
          <p:nvPr>
            <p:ph type="title"/>
          </p:nvPr>
        </p:nvSpPr>
        <p:spPr>
          <a:xfrm>
            <a:off x="1715783" y="448763"/>
            <a:ext cx="7959011" cy="4245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000"/>
              <a:buFont typeface="Trebuchet MS"/>
              <a:buNone/>
            </a:pPr>
            <a:r>
              <a:rPr lang="en-US" sz="4000" b="1">
                <a:solidFill>
                  <a:srgbClr val="2E75B5"/>
                </a:solidFill>
                <a:latin typeface="Trebuchet MS"/>
                <a:ea typeface="Trebuchet MS"/>
                <a:cs typeface="Trebuchet MS"/>
                <a:sym typeface="Trebuchet MS"/>
              </a:rPr>
              <a:t>QUESTIONS?</a:t>
            </a:r>
            <a:endParaRPr sz="4000" b="1">
              <a:solidFill>
                <a:srgbClr val="2E75B5"/>
              </a:solidFill>
              <a:latin typeface="Trebuchet MS"/>
              <a:ea typeface="Trebuchet MS"/>
              <a:cs typeface="Trebuchet MS"/>
              <a:sym typeface="Trebuchet MS"/>
            </a:endParaRPr>
          </a:p>
        </p:txBody>
      </p:sp>
      <p:pic>
        <p:nvPicPr>
          <p:cNvPr id="151" name="Google Shape;151;p16"/>
          <p:cNvPicPr preferRelativeResize="0"/>
          <p:nvPr/>
        </p:nvPicPr>
        <p:blipFill rotWithShape="1">
          <a:blip r:embed="rId4">
            <a:alphaModFix/>
          </a:blip>
          <a:srcRect/>
          <a:stretch/>
        </p:blipFill>
        <p:spPr>
          <a:xfrm>
            <a:off x="9674794" y="6365767"/>
            <a:ext cx="1922944" cy="375721"/>
          </a:xfrm>
          <a:prstGeom prst="rect">
            <a:avLst/>
          </a:prstGeom>
          <a:noFill/>
          <a:ln>
            <a:noFill/>
          </a:ln>
        </p:spPr>
      </p:pic>
      <p:sp>
        <p:nvSpPr>
          <p:cNvPr id="152" name="Google Shape;152;p16"/>
          <p:cNvSpPr/>
          <p:nvPr/>
        </p:nvSpPr>
        <p:spPr>
          <a:xfrm>
            <a:off x="3413276" y="1014290"/>
            <a:ext cx="479009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a:t>
            </a:r>
            <a:r>
              <a:rPr lang="en-US" sz="1400" b="0" i="0" u="none" strike="noStrike" cap="none">
                <a:solidFill>
                  <a:schemeClr val="accent5"/>
                </a:solidFill>
                <a:latin typeface="Arial"/>
                <a:ea typeface="Arial"/>
                <a:cs typeface="Arial"/>
                <a:sym typeface="Arial"/>
              </a:rPr>
              <a:t>myriverstreet.net/community/pittsylvania-county-va</a:t>
            </a:r>
            <a:r>
              <a:rPr lang="en-US" sz="1400" b="0" i="0" u="none" strike="noStrike" cap="none">
                <a:solidFill>
                  <a:srgbClr val="000000"/>
                </a:solidFill>
                <a:latin typeface="Arial"/>
                <a:ea typeface="Arial"/>
                <a:cs typeface="Arial"/>
                <a:sym typeface="Arial"/>
              </a:rPr>
              <a:t>/</a:t>
            </a:r>
            <a:endParaRPr/>
          </a:p>
        </p:txBody>
      </p:sp>
      <p:pic>
        <p:nvPicPr>
          <p:cNvPr id="153" name="Google Shape;153;p16"/>
          <p:cNvPicPr preferRelativeResize="0"/>
          <p:nvPr/>
        </p:nvPicPr>
        <p:blipFill rotWithShape="1">
          <a:blip r:embed="rId5">
            <a:alphaModFix/>
          </a:blip>
          <a:srcRect/>
          <a:stretch/>
        </p:blipFill>
        <p:spPr>
          <a:xfrm>
            <a:off x="1945120" y="1370610"/>
            <a:ext cx="8301760" cy="4990939"/>
          </a:xfrm>
          <a:prstGeom prst="rect">
            <a:avLst/>
          </a:prstGeom>
          <a:noFill/>
          <a:ln>
            <a:noFill/>
          </a:ln>
        </p:spPr>
      </p:pic>
      <p:pic>
        <p:nvPicPr>
          <p:cNvPr id="154" name="Google Shape;154;p16" descr="A picture containing text, clipart&#10;&#10;Description automatically generated"/>
          <p:cNvPicPr preferRelativeResize="0"/>
          <p:nvPr/>
        </p:nvPicPr>
        <p:blipFill rotWithShape="1">
          <a:blip r:embed="rId6">
            <a:alphaModFix/>
          </a:blip>
          <a:srcRect/>
          <a:stretch/>
        </p:blipFill>
        <p:spPr>
          <a:xfrm>
            <a:off x="372526" y="6308902"/>
            <a:ext cx="1572594" cy="3727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2cba25feaf6_0_1"/>
          <p:cNvPicPr preferRelativeResize="0"/>
          <p:nvPr/>
        </p:nvPicPr>
        <p:blipFill rotWithShape="1">
          <a:blip r:embed="rId3">
            <a:alphaModFix/>
          </a:blip>
          <a:srcRect/>
          <a:stretch/>
        </p:blipFill>
        <p:spPr>
          <a:xfrm>
            <a:off x="0" y="0"/>
            <a:ext cx="12192000" cy="6858858"/>
          </a:xfrm>
          <a:prstGeom prst="rect">
            <a:avLst/>
          </a:prstGeom>
          <a:noFill/>
          <a:ln>
            <a:noFill/>
          </a:ln>
        </p:spPr>
      </p:pic>
      <p:pic>
        <p:nvPicPr>
          <p:cNvPr id="160" name="Google Shape;160;g2cba25feaf6_0_1"/>
          <p:cNvPicPr preferRelativeResize="0"/>
          <p:nvPr/>
        </p:nvPicPr>
        <p:blipFill rotWithShape="1">
          <a:blip r:embed="rId4">
            <a:alphaModFix/>
          </a:blip>
          <a:srcRect/>
          <a:stretch/>
        </p:blipFill>
        <p:spPr>
          <a:xfrm>
            <a:off x="663889" y="6346660"/>
            <a:ext cx="1922944" cy="375721"/>
          </a:xfrm>
          <a:prstGeom prst="rect">
            <a:avLst/>
          </a:prstGeom>
          <a:noFill/>
          <a:ln>
            <a:noFill/>
          </a:ln>
        </p:spPr>
      </p:pic>
      <p:sp>
        <p:nvSpPr>
          <p:cNvPr id="161" name="Google Shape;161;g2cba25feaf6_0_1"/>
          <p:cNvSpPr txBox="1">
            <a:spLocks noGrp="1"/>
          </p:cNvSpPr>
          <p:nvPr>
            <p:ph type="title"/>
          </p:nvPr>
        </p:nvSpPr>
        <p:spPr>
          <a:xfrm>
            <a:off x="877455" y="1752395"/>
            <a:ext cx="8442000" cy="2841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300"/>
              <a:buFont typeface="Calibri"/>
              <a:buNone/>
            </a:pPr>
            <a:r>
              <a:rPr lang="en-US" sz="5500" b="1">
                <a:solidFill>
                  <a:srgbClr val="2E75B5"/>
                </a:solidFill>
                <a:latin typeface="Trebuchet MS"/>
                <a:ea typeface="Trebuchet MS"/>
                <a:cs typeface="Trebuchet MS"/>
                <a:sym typeface="Trebuchet MS"/>
              </a:rPr>
              <a:t>QUESTIONS?</a:t>
            </a:r>
            <a:endParaRPr sz="5500" b="1" i="0" u="none" strike="noStrike" cap="none">
              <a:solidFill>
                <a:srgbClr val="2E75B5"/>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2153</TotalTime>
  <Words>302</Words>
  <Application>Microsoft Office PowerPoint</Application>
  <PresentationFormat>Widescreen</PresentationFormat>
  <Paragraphs>38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Trebuchet MS</vt:lpstr>
      <vt:lpstr>Office Theme</vt:lpstr>
      <vt:lpstr> ROB TAYLOR -  DIRECTOR OF BUSINESS DEVELOPMENT &amp;  GOVERNMENT AFFAIRS  PITTSYLVANIA COUNTY FTTH UPDATE   APRIL 16, 2024 </vt:lpstr>
      <vt:lpstr>PowerPoint Presentation</vt:lpstr>
      <vt:lpstr>CURRENT SERVICE MAP</vt:lpstr>
      <vt:lpstr>PITTSYLVANIA GENERAL INFORMATION</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ROB TAYLOR -  DIRECTOR OF BUSINESS DEVELOPMENT &amp;  GOVERNMENT AFFAIRS  PITTSYLVANIA COUNTY FTTH UPDATE   APRILC 16, 2024 </dc:title>
  <dc:creator>Eric Cramer</dc:creator>
  <cp:lastModifiedBy>Robert Taylor</cp:lastModifiedBy>
  <cp:revision>2</cp:revision>
  <cp:lastPrinted>2024-04-16T11:39:46Z</cp:lastPrinted>
  <dcterms:created xsi:type="dcterms:W3CDTF">2022-08-23T23:41:16Z</dcterms:created>
  <dcterms:modified xsi:type="dcterms:W3CDTF">2024-04-16T11:39:56Z</dcterms:modified>
</cp:coreProperties>
</file>