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84" r:id="rId3"/>
    <p:sldId id="258" r:id="rId4"/>
    <p:sldId id="282" r:id="rId5"/>
    <p:sldId id="265" r:id="rId6"/>
    <p:sldId id="259" r:id="rId7"/>
    <p:sldId id="270" r:id="rId8"/>
    <p:sldId id="286" r:id="rId9"/>
    <p:sldId id="285" r:id="rId10"/>
    <p:sldId id="276" r:id="rId11"/>
    <p:sldId id="278" r:id="rId12"/>
    <p:sldId id="277" r:id="rId13"/>
    <p:sldId id="260" r:id="rId14"/>
    <p:sldId id="274" r:id="rId15"/>
    <p:sldId id="262" r:id="rId16"/>
    <p:sldId id="263" r:id="rId17"/>
    <p:sldId id="269" r:id="rId18"/>
    <p:sldId id="287" r:id="rId19"/>
    <p:sldId id="272" r:id="rId20"/>
    <p:sldId id="273" r:id="rId21"/>
    <p:sldId id="281" r:id="rId22"/>
    <p:sldId id="271" r:id="rId23"/>
    <p:sldId id="28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CBA7DF-103F-47B1-95F4-81C0241CFD61}" v="9" dt="2024-03-12T17:59:04.855"/>
    <p1510:client id="{F03CD2A3-4979-450F-9C0B-B0E8CA744177}" v="59" dt="2024-03-12T15:42:49.243"/>
    <p1510:client id="{F2F70480-70CF-4803-A659-54B557F824AF}" v="206" dt="2024-03-12T15:40:47.5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26" y="5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uart Turille" userId="da35d538-03dd-4afe-84cb-6cd272b6d20a" providerId="ADAL" clId="{F2F70480-70CF-4803-A659-54B557F824AF}"/>
    <pc:docChg chg="undo custSel addSld delSld modSld sldOrd">
      <pc:chgData name="Stuart Turille" userId="da35d538-03dd-4afe-84cb-6cd272b6d20a" providerId="ADAL" clId="{F2F70480-70CF-4803-A659-54B557F824AF}" dt="2024-03-12T15:40:47.531" v="6271" actId="115"/>
      <pc:docMkLst>
        <pc:docMk/>
      </pc:docMkLst>
      <pc:sldChg chg="modSp mod">
        <pc:chgData name="Stuart Turille" userId="da35d538-03dd-4afe-84cb-6cd272b6d20a" providerId="ADAL" clId="{F2F70480-70CF-4803-A659-54B557F824AF}" dt="2024-03-09T21:15:56.447" v="4498" actId="20577"/>
        <pc:sldMkLst>
          <pc:docMk/>
          <pc:sldMk cId="2054418620" sldId="256"/>
        </pc:sldMkLst>
        <pc:spChg chg="mod">
          <ac:chgData name="Stuart Turille" userId="da35d538-03dd-4afe-84cb-6cd272b6d20a" providerId="ADAL" clId="{F2F70480-70CF-4803-A659-54B557F824AF}" dt="2024-03-09T21:15:56.447" v="4498" actId="20577"/>
          <ac:spMkLst>
            <pc:docMk/>
            <pc:sldMk cId="2054418620" sldId="256"/>
            <ac:spMk id="3" creationId="{562BE62D-039A-61CA-10C7-2D78C9D63160}"/>
          </ac:spMkLst>
        </pc:spChg>
      </pc:sldChg>
      <pc:sldChg chg="del">
        <pc:chgData name="Stuart Turille" userId="da35d538-03dd-4afe-84cb-6cd272b6d20a" providerId="ADAL" clId="{F2F70480-70CF-4803-A659-54B557F824AF}" dt="2024-03-09T20:17:07.680" v="1217" actId="2696"/>
        <pc:sldMkLst>
          <pc:docMk/>
          <pc:sldMk cId="2955977479" sldId="257"/>
        </pc:sldMkLst>
      </pc:sldChg>
      <pc:sldChg chg="modSp mod">
        <pc:chgData name="Stuart Turille" userId="da35d538-03dd-4afe-84cb-6cd272b6d20a" providerId="ADAL" clId="{F2F70480-70CF-4803-A659-54B557F824AF}" dt="2024-03-11T23:33:56.454" v="6065" actId="14100"/>
        <pc:sldMkLst>
          <pc:docMk/>
          <pc:sldMk cId="1642888773" sldId="258"/>
        </pc:sldMkLst>
        <pc:spChg chg="mod">
          <ac:chgData name="Stuart Turille" userId="da35d538-03dd-4afe-84cb-6cd272b6d20a" providerId="ADAL" clId="{F2F70480-70CF-4803-A659-54B557F824AF}" dt="2024-03-09T20:48:28.473" v="3156" actId="27636"/>
          <ac:spMkLst>
            <pc:docMk/>
            <pc:sldMk cId="1642888773" sldId="258"/>
            <ac:spMk id="2" creationId="{418AFD35-C55F-6819-08A6-0F4A3D86F70D}"/>
          </ac:spMkLst>
        </pc:spChg>
        <pc:spChg chg="mod">
          <ac:chgData name="Stuart Turille" userId="da35d538-03dd-4afe-84cb-6cd272b6d20a" providerId="ADAL" clId="{F2F70480-70CF-4803-A659-54B557F824AF}" dt="2024-03-11T23:33:56.454" v="6065" actId="14100"/>
          <ac:spMkLst>
            <pc:docMk/>
            <pc:sldMk cId="1642888773" sldId="258"/>
            <ac:spMk id="3" creationId="{ADB5710F-9502-F8ED-BD57-EB4F64E91134}"/>
          </ac:spMkLst>
        </pc:spChg>
      </pc:sldChg>
      <pc:sldChg chg="modSp mod">
        <pc:chgData name="Stuart Turille" userId="da35d538-03dd-4afe-84cb-6cd272b6d20a" providerId="ADAL" clId="{F2F70480-70CF-4803-A659-54B557F824AF}" dt="2024-03-11T23:32:54.699" v="6061" actId="5793"/>
        <pc:sldMkLst>
          <pc:docMk/>
          <pc:sldMk cId="601009967" sldId="271"/>
        </pc:sldMkLst>
        <pc:spChg chg="mod">
          <ac:chgData name="Stuart Turille" userId="da35d538-03dd-4afe-84cb-6cd272b6d20a" providerId="ADAL" clId="{F2F70480-70CF-4803-A659-54B557F824AF}" dt="2024-03-11T23:32:45.176" v="6058" actId="14100"/>
          <ac:spMkLst>
            <pc:docMk/>
            <pc:sldMk cId="601009967" sldId="271"/>
            <ac:spMk id="2" creationId="{07C658DF-A1B3-5435-A3D2-CDEE48C9815E}"/>
          </ac:spMkLst>
        </pc:spChg>
        <pc:spChg chg="mod">
          <ac:chgData name="Stuart Turille" userId="da35d538-03dd-4afe-84cb-6cd272b6d20a" providerId="ADAL" clId="{F2F70480-70CF-4803-A659-54B557F824AF}" dt="2024-03-11T23:32:54.699" v="6061" actId="5793"/>
          <ac:spMkLst>
            <pc:docMk/>
            <pc:sldMk cId="601009967" sldId="271"/>
            <ac:spMk id="3" creationId="{E0DD1D99-4FF3-8392-4078-E126269D212F}"/>
          </ac:spMkLst>
        </pc:spChg>
      </pc:sldChg>
      <pc:sldChg chg="modSp mod">
        <pc:chgData name="Stuart Turille" userId="da35d538-03dd-4afe-84cb-6cd272b6d20a" providerId="ADAL" clId="{F2F70480-70CF-4803-A659-54B557F824AF}" dt="2024-03-11T21:39:46.120" v="4972" actId="20577"/>
        <pc:sldMkLst>
          <pc:docMk/>
          <pc:sldMk cId="1338217039" sldId="276"/>
        </pc:sldMkLst>
        <pc:spChg chg="mod">
          <ac:chgData name="Stuart Turille" userId="da35d538-03dd-4afe-84cb-6cd272b6d20a" providerId="ADAL" clId="{F2F70480-70CF-4803-A659-54B557F824AF}" dt="2024-03-11T21:39:46.120" v="4972" actId="20577"/>
          <ac:spMkLst>
            <pc:docMk/>
            <pc:sldMk cId="1338217039" sldId="276"/>
            <ac:spMk id="3" creationId="{395C97DA-4F18-3662-80C2-37C81F0F312F}"/>
          </ac:spMkLst>
        </pc:spChg>
      </pc:sldChg>
      <pc:sldChg chg="modSp mod">
        <pc:chgData name="Stuart Turille" userId="da35d538-03dd-4afe-84cb-6cd272b6d20a" providerId="ADAL" clId="{F2F70480-70CF-4803-A659-54B557F824AF}" dt="2024-03-11T21:40:15.641" v="4975" actId="255"/>
        <pc:sldMkLst>
          <pc:docMk/>
          <pc:sldMk cId="808517386" sldId="277"/>
        </pc:sldMkLst>
        <pc:spChg chg="mod">
          <ac:chgData name="Stuart Turille" userId="da35d538-03dd-4afe-84cb-6cd272b6d20a" providerId="ADAL" clId="{F2F70480-70CF-4803-A659-54B557F824AF}" dt="2024-03-11T21:40:15.641" v="4975" actId="255"/>
          <ac:spMkLst>
            <pc:docMk/>
            <pc:sldMk cId="808517386" sldId="277"/>
            <ac:spMk id="3" creationId="{6277ADE5-58C1-5713-568D-1471B217EFC2}"/>
          </ac:spMkLst>
        </pc:spChg>
      </pc:sldChg>
      <pc:sldChg chg="modSp mod">
        <pc:chgData name="Stuart Turille" userId="da35d538-03dd-4afe-84cb-6cd272b6d20a" providerId="ADAL" clId="{F2F70480-70CF-4803-A659-54B557F824AF}" dt="2024-03-11T21:39:58.378" v="4974" actId="27636"/>
        <pc:sldMkLst>
          <pc:docMk/>
          <pc:sldMk cId="3773843562" sldId="278"/>
        </pc:sldMkLst>
        <pc:spChg chg="mod">
          <ac:chgData name="Stuart Turille" userId="da35d538-03dd-4afe-84cb-6cd272b6d20a" providerId="ADAL" clId="{F2F70480-70CF-4803-A659-54B557F824AF}" dt="2024-03-11T21:39:58.378" v="4974" actId="27636"/>
          <ac:spMkLst>
            <pc:docMk/>
            <pc:sldMk cId="3773843562" sldId="278"/>
            <ac:spMk id="3" creationId="{DC1709AB-BCBC-7C00-F799-5DA2F81C05D8}"/>
          </ac:spMkLst>
        </pc:spChg>
      </pc:sldChg>
      <pc:sldChg chg="modSp new mod">
        <pc:chgData name="Stuart Turille" userId="da35d538-03dd-4afe-84cb-6cd272b6d20a" providerId="ADAL" clId="{F2F70480-70CF-4803-A659-54B557F824AF}" dt="2024-03-11T23:14:03.296" v="5931" actId="20577"/>
        <pc:sldMkLst>
          <pc:docMk/>
          <pc:sldMk cId="2553892040" sldId="282"/>
        </pc:sldMkLst>
        <pc:spChg chg="mod">
          <ac:chgData name="Stuart Turille" userId="da35d538-03dd-4afe-84cb-6cd272b6d20a" providerId="ADAL" clId="{F2F70480-70CF-4803-A659-54B557F824AF}" dt="2024-03-11T21:48:25.955" v="5171" actId="14100"/>
          <ac:spMkLst>
            <pc:docMk/>
            <pc:sldMk cId="2553892040" sldId="282"/>
            <ac:spMk id="2" creationId="{E5332804-E7C5-9397-D190-64409C6DB9E4}"/>
          </ac:spMkLst>
        </pc:spChg>
        <pc:spChg chg="mod">
          <ac:chgData name="Stuart Turille" userId="da35d538-03dd-4afe-84cb-6cd272b6d20a" providerId="ADAL" clId="{F2F70480-70CF-4803-A659-54B557F824AF}" dt="2024-03-11T23:14:03.296" v="5931" actId="20577"/>
          <ac:spMkLst>
            <pc:docMk/>
            <pc:sldMk cId="2553892040" sldId="282"/>
            <ac:spMk id="3" creationId="{41289BB5-9D66-3934-79D1-9996CAE5D8CE}"/>
          </ac:spMkLst>
        </pc:spChg>
      </pc:sldChg>
      <pc:sldChg chg="new del">
        <pc:chgData name="Stuart Turille" userId="da35d538-03dd-4afe-84cb-6cd272b6d20a" providerId="ADAL" clId="{F2F70480-70CF-4803-A659-54B557F824AF}" dt="2024-03-09T18:58:33.595" v="445" actId="2696"/>
        <pc:sldMkLst>
          <pc:docMk/>
          <pc:sldMk cId="1864865914" sldId="283"/>
        </pc:sldMkLst>
      </pc:sldChg>
      <pc:sldChg chg="modSp new mod ord">
        <pc:chgData name="Stuart Turille" userId="da35d538-03dd-4afe-84cb-6cd272b6d20a" providerId="ADAL" clId="{F2F70480-70CF-4803-A659-54B557F824AF}" dt="2024-03-12T15:40:47.531" v="6271" actId="115"/>
        <pc:sldMkLst>
          <pc:docMk/>
          <pc:sldMk cId="3198959973" sldId="284"/>
        </pc:sldMkLst>
        <pc:spChg chg="mod">
          <ac:chgData name="Stuart Turille" userId="da35d538-03dd-4afe-84cb-6cd272b6d20a" providerId="ADAL" clId="{F2F70480-70CF-4803-A659-54B557F824AF}" dt="2024-03-11T23:06:41.704" v="5611" actId="20577"/>
          <ac:spMkLst>
            <pc:docMk/>
            <pc:sldMk cId="3198959973" sldId="284"/>
            <ac:spMk id="2" creationId="{F8DD538C-7D59-6E38-F85E-5BF840DFBD6E}"/>
          </ac:spMkLst>
        </pc:spChg>
        <pc:spChg chg="mod">
          <ac:chgData name="Stuart Turille" userId="da35d538-03dd-4afe-84cb-6cd272b6d20a" providerId="ADAL" clId="{F2F70480-70CF-4803-A659-54B557F824AF}" dt="2024-03-12T15:40:47.531" v="6271" actId="115"/>
          <ac:spMkLst>
            <pc:docMk/>
            <pc:sldMk cId="3198959973" sldId="284"/>
            <ac:spMk id="3" creationId="{E7755956-71F7-B8B4-60B9-8B38431D9576}"/>
          </ac:spMkLst>
        </pc:spChg>
      </pc:sldChg>
    </pc:docChg>
  </pc:docChgLst>
  <pc:docChgLst>
    <pc:chgData name="Diana McFarland" userId="81d02349-2760-4e6f-81d4-4a758b2eb502" providerId="ADAL" clId="{2ECBA7DF-103F-47B1-95F4-81C0241CFD61}"/>
    <pc:docChg chg="undo custSel addSld modSld sldOrd">
      <pc:chgData name="Diana McFarland" userId="81d02349-2760-4e6f-81d4-4a758b2eb502" providerId="ADAL" clId="{2ECBA7DF-103F-47B1-95F4-81C0241CFD61}" dt="2024-03-12T18:13:25.304" v="894" actId="20577"/>
      <pc:docMkLst>
        <pc:docMk/>
      </pc:docMkLst>
      <pc:sldChg chg="addSp delSp modSp new mod ord">
        <pc:chgData name="Diana McFarland" userId="81d02349-2760-4e6f-81d4-4a758b2eb502" providerId="ADAL" clId="{2ECBA7DF-103F-47B1-95F4-81C0241CFD61}" dt="2024-03-12T18:13:25.304" v="894" actId="20577"/>
        <pc:sldMkLst>
          <pc:docMk/>
          <pc:sldMk cId="2387305506" sldId="288"/>
        </pc:sldMkLst>
        <pc:spChg chg="mod">
          <ac:chgData name="Diana McFarland" userId="81d02349-2760-4e6f-81d4-4a758b2eb502" providerId="ADAL" clId="{2ECBA7DF-103F-47B1-95F4-81C0241CFD61}" dt="2024-03-12T18:04:46.300" v="858" actId="20577"/>
          <ac:spMkLst>
            <pc:docMk/>
            <pc:sldMk cId="2387305506" sldId="288"/>
            <ac:spMk id="2" creationId="{D79805C0-D235-11F3-217E-BCE06F5AEBF4}"/>
          </ac:spMkLst>
        </pc:spChg>
        <pc:spChg chg="del">
          <ac:chgData name="Diana McFarland" userId="81d02349-2760-4e6f-81d4-4a758b2eb502" providerId="ADAL" clId="{2ECBA7DF-103F-47B1-95F4-81C0241CFD61}" dt="2024-03-12T17:31:57.331" v="101" actId="931"/>
          <ac:spMkLst>
            <pc:docMk/>
            <pc:sldMk cId="2387305506" sldId="288"/>
            <ac:spMk id="3" creationId="{109548D1-3707-1D91-00B8-C561876113A1}"/>
          </ac:spMkLst>
        </pc:spChg>
        <pc:spChg chg="add del mod">
          <ac:chgData name="Diana McFarland" userId="81d02349-2760-4e6f-81d4-4a758b2eb502" providerId="ADAL" clId="{2ECBA7DF-103F-47B1-95F4-81C0241CFD61}" dt="2024-03-12T17:34:48.600" v="120" actId="931"/>
          <ac:spMkLst>
            <pc:docMk/>
            <pc:sldMk cId="2387305506" sldId="288"/>
            <ac:spMk id="8" creationId="{E740BD08-1E0B-EE0C-6A7A-28984E060A15}"/>
          </ac:spMkLst>
        </pc:spChg>
        <pc:spChg chg="add mod">
          <ac:chgData name="Diana McFarland" userId="81d02349-2760-4e6f-81d4-4a758b2eb502" providerId="ADAL" clId="{2ECBA7DF-103F-47B1-95F4-81C0241CFD61}" dt="2024-03-12T18:10:57.068" v="888" actId="20577"/>
          <ac:spMkLst>
            <pc:docMk/>
            <pc:sldMk cId="2387305506" sldId="288"/>
            <ac:spMk id="11" creationId="{3B5DC7BA-8C2F-686B-DACE-1E53492AA6F4}"/>
          </ac:spMkLst>
        </pc:spChg>
        <pc:spChg chg="add mod">
          <ac:chgData name="Diana McFarland" userId="81d02349-2760-4e6f-81d4-4a758b2eb502" providerId="ADAL" clId="{2ECBA7DF-103F-47B1-95F4-81C0241CFD61}" dt="2024-03-12T18:13:25.304" v="894" actId="20577"/>
          <ac:spMkLst>
            <pc:docMk/>
            <pc:sldMk cId="2387305506" sldId="288"/>
            <ac:spMk id="18" creationId="{9141644A-B54A-E29B-1CAC-A92524121048}"/>
          </ac:spMkLst>
        </pc:spChg>
        <pc:spChg chg="add mod">
          <ac:chgData name="Diana McFarland" userId="81d02349-2760-4e6f-81d4-4a758b2eb502" providerId="ADAL" clId="{2ECBA7DF-103F-47B1-95F4-81C0241CFD61}" dt="2024-03-12T18:09:36.035" v="884" actId="20577"/>
          <ac:spMkLst>
            <pc:docMk/>
            <pc:sldMk cId="2387305506" sldId="288"/>
            <ac:spMk id="21" creationId="{E2C8975D-FCBD-476B-A265-C9C7694A8296}"/>
          </ac:spMkLst>
        </pc:spChg>
        <pc:spChg chg="add del mod">
          <ac:chgData name="Diana McFarland" userId="81d02349-2760-4e6f-81d4-4a758b2eb502" providerId="ADAL" clId="{2ECBA7DF-103F-47B1-95F4-81C0241CFD61}" dt="2024-03-12T17:58:06.703" v="746" actId="478"/>
          <ac:spMkLst>
            <pc:docMk/>
            <pc:sldMk cId="2387305506" sldId="288"/>
            <ac:spMk id="22" creationId="{BFB4C668-7409-451F-68B4-5E753C4D4FDC}"/>
          </ac:spMkLst>
        </pc:spChg>
        <pc:picChg chg="add del mod">
          <ac:chgData name="Diana McFarland" userId="81d02349-2760-4e6f-81d4-4a758b2eb502" providerId="ADAL" clId="{2ECBA7DF-103F-47B1-95F4-81C0241CFD61}" dt="2024-03-12T17:34:37.685" v="119" actId="478"/>
          <ac:picMkLst>
            <pc:docMk/>
            <pc:sldMk cId="2387305506" sldId="288"/>
            <ac:picMk id="5" creationId="{7A53A1B4-0FE4-CA7B-57F7-250F633E1E6D}"/>
          </ac:picMkLst>
        </pc:picChg>
        <pc:picChg chg="add del mod">
          <ac:chgData name="Diana McFarland" userId="81d02349-2760-4e6f-81d4-4a758b2eb502" providerId="ADAL" clId="{2ECBA7DF-103F-47B1-95F4-81C0241CFD61}" dt="2024-03-12T17:34:36.197" v="118" actId="478"/>
          <ac:picMkLst>
            <pc:docMk/>
            <pc:sldMk cId="2387305506" sldId="288"/>
            <ac:picMk id="6" creationId="{77E199CE-49C3-1295-9604-482806B42417}"/>
          </ac:picMkLst>
        </pc:picChg>
        <pc:picChg chg="add mod">
          <ac:chgData name="Diana McFarland" userId="81d02349-2760-4e6f-81d4-4a758b2eb502" providerId="ADAL" clId="{2ECBA7DF-103F-47B1-95F4-81C0241CFD61}" dt="2024-03-12T17:54:29.675" v="687" actId="1036"/>
          <ac:picMkLst>
            <pc:docMk/>
            <pc:sldMk cId="2387305506" sldId="288"/>
            <ac:picMk id="10" creationId="{350837E6-8D45-F82C-F64C-6DD365BD0DB3}"/>
          </ac:picMkLst>
        </pc:picChg>
        <pc:picChg chg="add mod">
          <ac:chgData name="Diana McFarland" userId="81d02349-2760-4e6f-81d4-4a758b2eb502" providerId="ADAL" clId="{2ECBA7DF-103F-47B1-95F4-81C0241CFD61}" dt="2024-03-12T18:04:09.007" v="826" actId="1076"/>
          <ac:picMkLst>
            <pc:docMk/>
            <pc:sldMk cId="2387305506" sldId="288"/>
            <ac:picMk id="13" creationId="{56D5FA04-8D9F-C4C4-5093-F82E12E949DB}"/>
          </ac:picMkLst>
        </pc:picChg>
        <pc:picChg chg="add del">
          <ac:chgData name="Diana McFarland" userId="81d02349-2760-4e6f-81d4-4a758b2eb502" providerId="ADAL" clId="{2ECBA7DF-103F-47B1-95F4-81C0241CFD61}" dt="2024-03-12T17:41:00.091" v="290" actId="478"/>
          <ac:picMkLst>
            <pc:docMk/>
            <pc:sldMk cId="2387305506" sldId="288"/>
            <ac:picMk id="15" creationId="{32C6C464-2FFD-436E-2785-7F6A6EA14138}"/>
          </ac:picMkLst>
        </pc:picChg>
        <pc:picChg chg="add del">
          <ac:chgData name="Diana McFarland" userId="81d02349-2760-4e6f-81d4-4a758b2eb502" providerId="ADAL" clId="{2ECBA7DF-103F-47B1-95F4-81C0241CFD61}" dt="2024-03-12T17:41:04.563" v="292" actId="478"/>
          <ac:picMkLst>
            <pc:docMk/>
            <pc:sldMk cId="2387305506" sldId="288"/>
            <ac:picMk id="17" creationId="{FCB1C7EF-AA51-1E69-4327-3E250BEA17CE}"/>
          </ac:picMkLst>
        </pc:picChg>
        <pc:picChg chg="add mod">
          <ac:chgData name="Diana McFarland" userId="81d02349-2760-4e6f-81d4-4a758b2eb502" providerId="ADAL" clId="{2ECBA7DF-103F-47B1-95F4-81C0241CFD61}" dt="2024-03-12T17:45:41.688" v="369" actId="1076"/>
          <ac:picMkLst>
            <pc:docMk/>
            <pc:sldMk cId="2387305506" sldId="288"/>
            <ac:picMk id="20" creationId="{288C1F5E-3048-0FC7-3209-7AABF860B71D}"/>
          </ac:picMkLst>
        </pc:picChg>
        <pc:cxnChg chg="add mod">
          <ac:chgData name="Diana McFarland" userId="81d02349-2760-4e6f-81d4-4a758b2eb502" providerId="ADAL" clId="{2ECBA7DF-103F-47B1-95F4-81C0241CFD61}" dt="2024-03-12T18:03:32.310" v="823" actId="14100"/>
          <ac:cxnSpMkLst>
            <pc:docMk/>
            <pc:sldMk cId="2387305506" sldId="288"/>
            <ac:cxnSpMk id="24" creationId="{4B8E6D49-F8E5-712E-C634-825C908569DE}"/>
          </ac:cxnSpMkLst>
        </pc:cxnChg>
        <pc:cxnChg chg="add mod">
          <ac:chgData name="Diana McFarland" userId="81d02349-2760-4e6f-81d4-4a758b2eb502" providerId="ADAL" clId="{2ECBA7DF-103F-47B1-95F4-81C0241CFD61}" dt="2024-03-12T18:03:27.201" v="822" actId="14100"/>
          <ac:cxnSpMkLst>
            <pc:docMk/>
            <pc:sldMk cId="2387305506" sldId="288"/>
            <ac:cxnSpMk id="28" creationId="{68762FBD-5298-F944-6AE3-80DAB851A719}"/>
          </ac:cxnSpMkLst>
        </pc:cxnChg>
        <pc:cxnChg chg="add mod">
          <ac:chgData name="Diana McFarland" userId="81d02349-2760-4e6f-81d4-4a758b2eb502" providerId="ADAL" clId="{2ECBA7DF-103F-47B1-95F4-81C0241CFD61}" dt="2024-03-12T18:05:38.146" v="864" actId="14100"/>
          <ac:cxnSpMkLst>
            <pc:docMk/>
            <pc:sldMk cId="2387305506" sldId="288"/>
            <ac:cxnSpMk id="32" creationId="{333FF588-138F-E6B9-F14D-F2F5FD83BA52}"/>
          </ac:cxnSpMkLst>
        </pc:cxnChg>
      </pc:sldChg>
    </pc:docChg>
  </pc:docChgLst>
  <pc:docChgLst>
    <pc:chgData name="Kim Van Der Hyde" userId="48166b5b-9be4-4bd1-8466-9c4df86ea932" providerId="ADAL" clId="{F03CD2A3-4979-450F-9C0B-B0E8CA744177}"/>
    <pc:docChg chg="undo custSel addSld delSld modSld sldOrd">
      <pc:chgData name="Kim Van Der Hyde" userId="48166b5b-9be4-4bd1-8466-9c4df86ea932" providerId="ADAL" clId="{F03CD2A3-4979-450F-9C0B-B0E8CA744177}" dt="2024-03-12T15:42:49.243" v="3498" actId="1076"/>
      <pc:docMkLst>
        <pc:docMk/>
      </pc:docMkLst>
      <pc:sldChg chg="modSp mod">
        <pc:chgData name="Kim Van Der Hyde" userId="48166b5b-9be4-4bd1-8466-9c4df86ea932" providerId="ADAL" clId="{F03CD2A3-4979-450F-9C0B-B0E8CA744177}" dt="2024-03-11T12:58:28.845" v="129" actId="14100"/>
        <pc:sldMkLst>
          <pc:docMk/>
          <pc:sldMk cId="1642888773" sldId="258"/>
        </pc:sldMkLst>
        <pc:spChg chg="mod">
          <ac:chgData name="Kim Van Der Hyde" userId="48166b5b-9be4-4bd1-8466-9c4df86ea932" providerId="ADAL" clId="{F03CD2A3-4979-450F-9C0B-B0E8CA744177}" dt="2024-03-11T12:58:28.845" v="129" actId="14100"/>
          <ac:spMkLst>
            <pc:docMk/>
            <pc:sldMk cId="1642888773" sldId="258"/>
            <ac:spMk id="3" creationId="{ADB5710F-9502-F8ED-BD57-EB4F64E91134}"/>
          </ac:spMkLst>
        </pc:spChg>
      </pc:sldChg>
      <pc:sldChg chg="modSp mod">
        <pc:chgData name="Kim Van Der Hyde" userId="48166b5b-9be4-4bd1-8466-9c4df86ea932" providerId="ADAL" clId="{F03CD2A3-4979-450F-9C0B-B0E8CA744177}" dt="2024-03-11T13:03:06.412" v="147" actId="20577"/>
        <pc:sldMkLst>
          <pc:docMk/>
          <pc:sldMk cId="1502338375" sldId="259"/>
        </pc:sldMkLst>
        <pc:spChg chg="mod">
          <ac:chgData name="Kim Van Der Hyde" userId="48166b5b-9be4-4bd1-8466-9c4df86ea932" providerId="ADAL" clId="{F03CD2A3-4979-450F-9C0B-B0E8CA744177}" dt="2024-03-11T13:03:06.412" v="147" actId="20577"/>
          <ac:spMkLst>
            <pc:docMk/>
            <pc:sldMk cId="1502338375" sldId="259"/>
            <ac:spMk id="3" creationId="{04839703-1E3A-3D71-8466-7D1920A5D7DE}"/>
          </ac:spMkLst>
        </pc:spChg>
      </pc:sldChg>
      <pc:sldChg chg="addSp delSp modSp mod ord">
        <pc:chgData name="Kim Van Der Hyde" userId="48166b5b-9be4-4bd1-8466-9c4df86ea932" providerId="ADAL" clId="{F03CD2A3-4979-450F-9C0B-B0E8CA744177}" dt="2024-03-12T15:40:27.369" v="3493"/>
        <pc:sldMkLst>
          <pc:docMk/>
          <pc:sldMk cId="1389252023" sldId="262"/>
        </pc:sldMkLst>
        <pc:spChg chg="mod">
          <ac:chgData name="Kim Van Der Hyde" userId="48166b5b-9be4-4bd1-8466-9c4df86ea932" providerId="ADAL" clId="{F03CD2A3-4979-450F-9C0B-B0E8CA744177}" dt="2024-03-12T15:39:19.754" v="3489" actId="20577"/>
          <ac:spMkLst>
            <pc:docMk/>
            <pc:sldMk cId="1389252023" sldId="262"/>
            <ac:spMk id="2" creationId="{52E25473-C313-7176-E2EF-F48268CA38FA}"/>
          </ac:spMkLst>
        </pc:spChg>
        <pc:spChg chg="add del mod">
          <ac:chgData name="Kim Van Der Hyde" userId="48166b5b-9be4-4bd1-8466-9c4df86ea932" providerId="ADAL" clId="{F03CD2A3-4979-450F-9C0B-B0E8CA744177}" dt="2024-03-12T15:38:31.432" v="3439"/>
          <ac:spMkLst>
            <pc:docMk/>
            <pc:sldMk cId="1389252023" sldId="262"/>
            <ac:spMk id="4" creationId="{A9F9B6B5-8343-ED3F-FFFF-038C5E99DFFC}"/>
          </ac:spMkLst>
        </pc:spChg>
        <pc:picChg chg="add mod">
          <ac:chgData name="Kim Van Der Hyde" userId="48166b5b-9be4-4bd1-8466-9c4df86ea932" providerId="ADAL" clId="{F03CD2A3-4979-450F-9C0B-B0E8CA744177}" dt="2024-03-12T15:39:01.465" v="3451" actId="1076"/>
          <ac:picMkLst>
            <pc:docMk/>
            <pc:sldMk cId="1389252023" sldId="262"/>
            <ac:picMk id="5" creationId="{D5D5C8B5-AA77-1C47-9C3D-46450CF7773B}"/>
          </ac:picMkLst>
        </pc:picChg>
        <pc:picChg chg="del">
          <ac:chgData name="Kim Van Der Hyde" userId="48166b5b-9be4-4bd1-8466-9c4df86ea932" providerId="ADAL" clId="{F03CD2A3-4979-450F-9C0B-B0E8CA744177}" dt="2024-03-12T15:38:17.405" v="3438" actId="478"/>
          <ac:picMkLst>
            <pc:docMk/>
            <pc:sldMk cId="1389252023" sldId="262"/>
            <ac:picMk id="9" creationId="{852B8E1B-8C99-5CE4-FAA7-46076DDF9396}"/>
          </ac:picMkLst>
        </pc:picChg>
      </pc:sldChg>
      <pc:sldChg chg="modSp mod">
        <pc:chgData name="Kim Van Der Hyde" userId="48166b5b-9be4-4bd1-8466-9c4df86ea932" providerId="ADAL" clId="{F03CD2A3-4979-450F-9C0B-B0E8CA744177}" dt="2024-03-11T13:32:39.842" v="3145" actId="20577"/>
        <pc:sldMkLst>
          <pc:docMk/>
          <pc:sldMk cId="601009967" sldId="271"/>
        </pc:sldMkLst>
        <pc:spChg chg="mod">
          <ac:chgData name="Kim Van Der Hyde" userId="48166b5b-9be4-4bd1-8466-9c4df86ea932" providerId="ADAL" clId="{F03CD2A3-4979-450F-9C0B-B0E8CA744177}" dt="2024-03-11T13:32:11.239" v="3090" actId="6549"/>
          <ac:spMkLst>
            <pc:docMk/>
            <pc:sldMk cId="601009967" sldId="271"/>
            <ac:spMk id="2" creationId="{07C658DF-A1B3-5435-A3D2-CDEE48C9815E}"/>
          </ac:spMkLst>
        </pc:spChg>
        <pc:spChg chg="mod">
          <ac:chgData name="Kim Van Der Hyde" userId="48166b5b-9be4-4bd1-8466-9c4df86ea932" providerId="ADAL" clId="{F03CD2A3-4979-450F-9C0B-B0E8CA744177}" dt="2024-03-11T13:32:39.842" v="3145" actId="20577"/>
          <ac:spMkLst>
            <pc:docMk/>
            <pc:sldMk cId="601009967" sldId="271"/>
            <ac:spMk id="3" creationId="{E0DD1D99-4FF3-8392-4078-E126269D212F}"/>
          </ac:spMkLst>
        </pc:spChg>
      </pc:sldChg>
      <pc:sldChg chg="ord">
        <pc:chgData name="Kim Van Der Hyde" userId="48166b5b-9be4-4bd1-8466-9c4df86ea932" providerId="ADAL" clId="{F03CD2A3-4979-450F-9C0B-B0E8CA744177}" dt="2024-03-12T15:41:21.797" v="3495"/>
        <pc:sldMkLst>
          <pc:docMk/>
          <pc:sldMk cId="3242063955" sldId="272"/>
        </pc:sldMkLst>
      </pc:sldChg>
      <pc:sldChg chg="ord">
        <pc:chgData name="Kim Van Der Hyde" userId="48166b5b-9be4-4bd1-8466-9c4df86ea932" providerId="ADAL" clId="{F03CD2A3-4979-450F-9C0B-B0E8CA744177}" dt="2024-03-12T15:41:31.773" v="3497"/>
        <pc:sldMkLst>
          <pc:docMk/>
          <pc:sldMk cId="3764544894" sldId="273"/>
        </pc:sldMkLst>
      </pc:sldChg>
      <pc:sldChg chg="modSp mod ord">
        <pc:chgData name="Kim Van Der Hyde" userId="48166b5b-9be4-4bd1-8466-9c4df86ea932" providerId="ADAL" clId="{F03CD2A3-4979-450F-9C0B-B0E8CA744177}" dt="2024-03-11T13:31:19.846" v="3083" actId="20577"/>
        <pc:sldMkLst>
          <pc:docMk/>
          <pc:sldMk cId="1763795071" sldId="274"/>
        </pc:sldMkLst>
        <pc:spChg chg="mod">
          <ac:chgData name="Kim Van Der Hyde" userId="48166b5b-9be4-4bd1-8466-9c4df86ea932" providerId="ADAL" clId="{F03CD2A3-4979-450F-9C0B-B0E8CA744177}" dt="2024-03-11T13:31:19.846" v="3083" actId="20577"/>
          <ac:spMkLst>
            <pc:docMk/>
            <pc:sldMk cId="1763795071" sldId="274"/>
            <ac:spMk id="5" creationId="{E39E379F-5E53-D632-FD63-D57C3A5361EE}"/>
          </ac:spMkLst>
        </pc:spChg>
        <pc:spChg chg="mod">
          <ac:chgData name="Kim Van Der Hyde" userId="48166b5b-9be4-4bd1-8466-9c4df86ea932" providerId="ADAL" clId="{F03CD2A3-4979-450F-9C0B-B0E8CA744177}" dt="2024-03-11T13:29:47.919" v="2814" actId="1076"/>
          <ac:spMkLst>
            <pc:docMk/>
            <pc:sldMk cId="1763795071" sldId="274"/>
            <ac:spMk id="6" creationId="{0A7F28FD-F8F3-43B1-E1A3-83EF165945D4}"/>
          </ac:spMkLst>
        </pc:spChg>
      </pc:sldChg>
      <pc:sldChg chg="del">
        <pc:chgData name="Kim Van Der Hyde" userId="48166b5b-9be4-4bd1-8466-9c4df86ea932" providerId="ADAL" clId="{F03CD2A3-4979-450F-9C0B-B0E8CA744177}" dt="2024-03-11T13:31:41.185" v="3085" actId="47"/>
        <pc:sldMkLst>
          <pc:docMk/>
          <pc:sldMk cId="202679546" sldId="275"/>
        </pc:sldMkLst>
      </pc:sldChg>
      <pc:sldChg chg="modSp mod">
        <pc:chgData name="Kim Van Der Hyde" userId="48166b5b-9be4-4bd1-8466-9c4df86ea932" providerId="ADAL" clId="{F03CD2A3-4979-450F-9C0B-B0E8CA744177}" dt="2024-03-12T15:42:49.243" v="3498" actId="1076"/>
        <pc:sldMkLst>
          <pc:docMk/>
          <pc:sldMk cId="1338217039" sldId="276"/>
        </pc:sldMkLst>
        <pc:spChg chg="mod">
          <ac:chgData name="Kim Van Der Hyde" userId="48166b5b-9be4-4bd1-8466-9c4df86ea932" providerId="ADAL" clId="{F03CD2A3-4979-450F-9C0B-B0E8CA744177}" dt="2024-03-12T15:39:49.901" v="3491" actId="1076"/>
          <ac:spMkLst>
            <pc:docMk/>
            <pc:sldMk cId="1338217039" sldId="276"/>
            <ac:spMk id="3" creationId="{395C97DA-4F18-3662-80C2-37C81F0F312F}"/>
          </ac:spMkLst>
        </pc:spChg>
        <pc:spChg chg="mod">
          <ac:chgData name="Kim Van Der Hyde" userId="48166b5b-9be4-4bd1-8466-9c4df86ea932" providerId="ADAL" clId="{F03CD2A3-4979-450F-9C0B-B0E8CA744177}" dt="2024-03-12T15:42:49.243" v="3498" actId="1076"/>
          <ac:spMkLst>
            <pc:docMk/>
            <pc:sldMk cId="1338217039" sldId="276"/>
            <ac:spMk id="7" creationId="{195B09FE-DD20-B5DE-22CE-5832ED4563B7}"/>
          </ac:spMkLst>
        </pc:spChg>
      </pc:sldChg>
      <pc:sldChg chg="modSp mod">
        <pc:chgData name="Kim Van Der Hyde" userId="48166b5b-9be4-4bd1-8466-9c4df86ea932" providerId="ADAL" clId="{F03CD2A3-4979-450F-9C0B-B0E8CA744177}" dt="2024-03-11T13:20:40.935" v="2387" actId="20577"/>
        <pc:sldMkLst>
          <pc:docMk/>
          <pc:sldMk cId="808517386" sldId="277"/>
        </pc:sldMkLst>
        <pc:spChg chg="mod">
          <ac:chgData name="Kim Van Der Hyde" userId="48166b5b-9be4-4bd1-8466-9c4df86ea932" providerId="ADAL" clId="{F03CD2A3-4979-450F-9C0B-B0E8CA744177}" dt="2024-03-11T13:20:40.935" v="2387" actId="20577"/>
          <ac:spMkLst>
            <pc:docMk/>
            <pc:sldMk cId="808517386" sldId="277"/>
            <ac:spMk id="3" creationId="{6277ADE5-58C1-5713-568D-1471B217EFC2}"/>
          </ac:spMkLst>
        </pc:spChg>
      </pc:sldChg>
      <pc:sldChg chg="del">
        <pc:chgData name="Kim Van Der Hyde" userId="48166b5b-9be4-4bd1-8466-9c4df86ea932" providerId="ADAL" clId="{F03CD2A3-4979-450F-9C0B-B0E8CA744177}" dt="2024-03-11T13:31:44.280" v="3086" actId="47"/>
        <pc:sldMkLst>
          <pc:docMk/>
          <pc:sldMk cId="627756960" sldId="279"/>
        </pc:sldMkLst>
      </pc:sldChg>
      <pc:sldChg chg="del">
        <pc:chgData name="Kim Van Der Hyde" userId="48166b5b-9be4-4bd1-8466-9c4df86ea932" providerId="ADAL" clId="{F03CD2A3-4979-450F-9C0B-B0E8CA744177}" dt="2024-03-11T13:31:34.658" v="3084" actId="47"/>
        <pc:sldMkLst>
          <pc:docMk/>
          <pc:sldMk cId="3823097864" sldId="280"/>
        </pc:sldMkLst>
      </pc:sldChg>
      <pc:sldChg chg="ord">
        <pc:chgData name="Kim Van Der Hyde" userId="48166b5b-9be4-4bd1-8466-9c4df86ea932" providerId="ADAL" clId="{F03CD2A3-4979-450F-9C0B-B0E8CA744177}" dt="2024-03-11T13:32:02.814" v="3088"/>
        <pc:sldMkLst>
          <pc:docMk/>
          <pc:sldMk cId="3104226713" sldId="281"/>
        </pc:sldMkLst>
      </pc:sldChg>
      <pc:sldChg chg="modSp mod">
        <pc:chgData name="Kim Van Der Hyde" userId="48166b5b-9be4-4bd1-8466-9c4df86ea932" providerId="ADAL" clId="{F03CD2A3-4979-450F-9C0B-B0E8CA744177}" dt="2024-03-11T12:59:21.543" v="137" actId="27636"/>
        <pc:sldMkLst>
          <pc:docMk/>
          <pc:sldMk cId="2553892040" sldId="282"/>
        </pc:sldMkLst>
        <pc:spChg chg="mod">
          <ac:chgData name="Kim Van Der Hyde" userId="48166b5b-9be4-4bd1-8466-9c4df86ea932" providerId="ADAL" clId="{F03CD2A3-4979-450F-9C0B-B0E8CA744177}" dt="2024-03-11T12:59:21.543" v="137" actId="27636"/>
          <ac:spMkLst>
            <pc:docMk/>
            <pc:sldMk cId="2553892040" sldId="282"/>
            <ac:spMk id="3" creationId="{41289BB5-9D66-3934-79D1-9996CAE5D8CE}"/>
          </ac:spMkLst>
        </pc:spChg>
      </pc:sldChg>
      <pc:sldChg chg="modSp mod">
        <pc:chgData name="Kim Van Der Hyde" userId="48166b5b-9be4-4bd1-8466-9c4df86ea932" providerId="ADAL" clId="{F03CD2A3-4979-450F-9C0B-B0E8CA744177}" dt="2024-03-11T12:58:43.332" v="131" actId="27636"/>
        <pc:sldMkLst>
          <pc:docMk/>
          <pc:sldMk cId="3198959973" sldId="284"/>
        </pc:sldMkLst>
        <pc:spChg chg="mod">
          <ac:chgData name="Kim Van Der Hyde" userId="48166b5b-9be4-4bd1-8466-9c4df86ea932" providerId="ADAL" clId="{F03CD2A3-4979-450F-9C0B-B0E8CA744177}" dt="2024-03-11T12:58:43.332" v="131" actId="27636"/>
          <ac:spMkLst>
            <pc:docMk/>
            <pc:sldMk cId="3198959973" sldId="284"/>
            <ac:spMk id="3" creationId="{E7755956-71F7-B8B4-60B9-8B38431D9576}"/>
          </ac:spMkLst>
        </pc:spChg>
      </pc:sldChg>
      <pc:sldChg chg="addSp delSp modSp add mod ord">
        <pc:chgData name="Kim Van Der Hyde" userId="48166b5b-9be4-4bd1-8466-9c4df86ea932" providerId="ADAL" clId="{F03CD2A3-4979-450F-9C0B-B0E8CA744177}" dt="2024-03-11T13:36:46.897" v="3437" actId="20577"/>
        <pc:sldMkLst>
          <pc:docMk/>
          <pc:sldMk cId="4057958146" sldId="285"/>
        </pc:sldMkLst>
        <pc:spChg chg="add mod">
          <ac:chgData name="Kim Van Der Hyde" userId="48166b5b-9be4-4bd1-8466-9c4df86ea932" providerId="ADAL" clId="{F03CD2A3-4979-450F-9C0B-B0E8CA744177}" dt="2024-03-11T13:36:46.897" v="3437" actId="20577"/>
          <ac:spMkLst>
            <pc:docMk/>
            <pc:sldMk cId="4057958146" sldId="285"/>
            <ac:spMk id="4" creationId="{C0AAEFBB-434D-149A-EC23-D98188A4C560}"/>
          </ac:spMkLst>
        </pc:spChg>
        <pc:spChg chg="mod">
          <ac:chgData name="Kim Van Der Hyde" userId="48166b5b-9be4-4bd1-8466-9c4df86ea932" providerId="ADAL" clId="{F03CD2A3-4979-450F-9C0B-B0E8CA744177}" dt="2024-03-11T13:33:48.938" v="3176" actId="1076"/>
          <ac:spMkLst>
            <pc:docMk/>
            <pc:sldMk cId="4057958146" sldId="285"/>
            <ac:spMk id="8" creationId="{6BC74DEB-D00B-5D88-5E34-DEDC84632475}"/>
          </ac:spMkLst>
        </pc:spChg>
        <pc:picChg chg="del">
          <ac:chgData name="Kim Van Der Hyde" userId="48166b5b-9be4-4bd1-8466-9c4df86ea932" providerId="ADAL" clId="{F03CD2A3-4979-450F-9C0B-B0E8CA744177}" dt="2024-03-11T13:05:48.061" v="149" actId="478"/>
          <ac:picMkLst>
            <pc:docMk/>
            <pc:sldMk cId="4057958146" sldId="285"/>
            <ac:picMk id="7" creationId="{D6486F7F-573F-1008-9CE1-D59DA0AD60F8}"/>
          </ac:picMkLst>
        </pc:picChg>
      </pc:sldChg>
      <pc:sldChg chg="modSp add mod">
        <pc:chgData name="Kim Van Der Hyde" userId="48166b5b-9be4-4bd1-8466-9c4df86ea932" providerId="ADAL" clId="{F03CD2A3-4979-450F-9C0B-B0E8CA744177}" dt="2024-03-11T13:36:26.342" v="3422" actId="20577"/>
        <pc:sldMkLst>
          <pc:docMk/>
          <pc:sldMk cId="861565635" sldId="286"/>
        </pc:sldMkLst>
        <pc:spChg chg="mod">
          <ac:chgData name="Kim Van Der Hyde" userId="48166b5b-9be4-4bd1-8466-9c4df86ea932" providerId="ADAL" clId="{F03CD2A3-4979-450F-9C0B-B0E8CA744177}" dt="2024-03-11T13:36:26.342" v="3422" actId="20577"/>
          <ac:spMkLst>
            <pc:docMk/>
            <pc:sldMk cId="861565635" sldId="286"/>
            <ac:spMk id="4" creationId="{750BA81B-3693-9CD3-0F91-7B3E0568F143}"/>
          </ac:spMkLst>
        </pc:spChg>
        <pc:spChg chg="mod">
          <ac:chgData name="Kim Van Der Hyde" userId="48166b5b-9be4-4bd1-8466-9c4df86ea932" providerId="ADAL" clId="{F03CD2A3-4979-450F-9C0B-B0E8CA744177}" dt="2024-03-11T13:34:37.617" v="3245" actId="20577"/>
          <ac:spMkLst>
            <pc:docMk/>
            <pc:sldMk cId="861565635" sldId="286"/>
            <ac:spMk id="8" creationId="{58446F46-0247-CD28-E8CE-BB4C6193A7B9}"/>
          </ac:spMkLst>
        </pc:spChg>
      </pc:sldChg>
      <pc:sldChg chg="addSp delSp modSp add mod">
        <pc:chgData name="Kim Van Der Hyde" userId="48166b5b-9be4-4bd1-8466-9c4df86ea932" providerId="ADAL" clId="{F03CD2A3-4979-450F-9C0B-B0E8CA744177}" dt="2024-03-11T13:22:37.290" v="2395" actId="1076"/>
        <pc:sldMkLst>
          <pc:docMk/>
          <pc:sldMk cId="96793871" sldId="287"/>
        </pc:sldMkLst>
        <pc:spChg chg="add del mod">
          <ac:chgData name="Kim Van Der Hyde" userId="48166b5b-9be4-4bd1-8466-9c4df86ea932" providerId="ADAL" clId="{F03CD2A3-4979-450F-9C0B-B0E8CA744177}" dt="2024-03-11T13:22:24.855" v="2392"/>
          <ac:spMkLst>
            <pc:docMk/>
            <pc:sldMk cId="96793871" sldId="287"/>
            <ac:spMk id="4" creationId="{E9DC75A5-53C7-4E61-52ED-4430C4058A76}"/>
          </ac:spMkLst>
        </pc:spChg>
        <pc:spChg chg="del mod">
          <ac:chgData name="Kim Van Der Hyde" userId="48166b5b-9be4-4bd1-8466-9c4df86ea932" providerId="ADAL" clId="{F03CD2A3-4979-450F-9C0B-B0E8CA744177}" dt="2024-03-11T13:22:11.779" v="2390" actId="478"/>
          <ac:spMkLst>
            <pc:docMk/>
            <pc:sldMk cId="96793871" sldId="287"/>
            <ac:spMk id="8" creationId="{E4DFAADF-2192-E402-EC47-635CAD3555E2}"/>
          </ac:spMkLst>
        </pc:spChg>
        <pc:picChg chg="add mod">
          <ac:chgData name="Kim Van Der Hyde" userId="48166b5b-9be4-4bd1-8466-9c4df86ea932" providerId="ADAL" clId="{F03CD2A3-4979-450F-9C0B-B0E8CA744177}" dt="2024-03-11T13:22:37.290" v="2395" actId="1076"/>
          <ac:picMkLst>
            <pc:docMk/>
            <pc:sldMk cId="96793871" sldId="287"/>
            <ac:picMk id="5" creationId="{F3C09C55-0218-F7DB-F3B3-567DD0A7E28E}"/>
          </ac:picMkLst>
        </pc:picChg>
        <pc:picChg chg="del">
          <ac:chgData name="Kim Van Der Hyde" userId="48166b5b-9be4-4bd1-8466-9c4df86ea932" providerId="ADAL" clId="{F03CD2A3-4979-450F-9C0B-B0E8CA744177}" dt="2024-03-11T13:22:16.987" v="2391" actId="478"/>
          <ac:picMkLst>
            <pc:docMk/>
            <pc:sldMk cId="96793871" sldId="287"/>
            <ac:picMk id="6" creationId="{1E20CD42-2C6F-699F-E234-D140892817C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572DB7-D556-4F76-923C-86F4A82695A6}"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E41D2-7892-4EFA-B0DF-6F49BA063A01}" type="slidenum">
              <a:rPr lang="en-US" smtClean="0"/>
              <a:t>‹#›</a:t>
            </a:fld>
            <a:endParaRPr lang="en-US"/>
          </a:p>
        </p:txBody>
      </p:sp>
    </p:spTree>
    <p:extLst>
      <p:ext uri="{BB962C8B-B14F-4D97-AF65-F5344CB8AC3E}">
        <p14:creationId xmlns:p14="http://schemas.microsoft.com/office/powerpoint/2010/main" val="181437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72DB7-D556-4F76-923C-86F4A82695A6}"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E41D2-7892-4EFA-B0DF-6F49BA063A01}" type="slidenum">
              <a:rPr lang="en-US" smtClean="0"/>
              <a:t>‹#›</a:t>
            </a:fld>
            <a:endParaRPr lang="en-US"/>
          </a:p>
        </p:txBody>
      </p:sp>
    </p:spTree>
    <p:extLst>
      <p:ext uri="{BB962C8B-B14F-4D97-AF65-F5344CB8AC3E}">
        <p14:creationId xmlns:p14="http://schemas.microsoft.com/office/powerpoint/2010/main" val="287350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72DB7-D556-4F76-923C-86F4A82695A6}"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E41D2-7892-4EFA-B0DF-6F49BA063A0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9181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72DB7-D556-4F76-923C-86F4A82695A6}"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E41D2-7892-4EFA-B0DF-6F49BA063A01}" type="slidenum">
              <a:rPr lang="en-US" smtClean="0"/>
              <a:t>‹#›</a:t>
            </a:fld>
            <a:endParaRPr lang="en-US"/>
          </a:p>
        </p:txBody>
      </p:sp>
    </p:spTree>
    <p:extLst>
      <p:ext uri="{BB962C8B-B14F-4D97-AF65-F5344CB8AC3E}">
        <p14:creationId xmlns:p14="http://schemas.microsoft.com/office/powerpoint/2010/main" val="65187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72DB7-D556-4F76-923C-86F4A82695A6}"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E41D2-7892-4EFA-B0DF-6F49BA063A0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37110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72DB7-D556-4F76-923C-86F4A82695A6}"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E41D2-7892-4EFA-B0DF-6F49BA063A01}" type="slidenum">
              <a:rPr lang="en-US" smtClean="0"/>
              <a:t>‹#›</a:t>
            </a:fld>
            <a:endParaRPr lang="en-US"/>
          </a:p>
        </p:txBody>
      </p:sp>
    </p:spTree>
    <p:extLst>
      <p:ext uri="{BB962C8B-B14F-4D97-AF65-F5344CB8AC3E}">
        <p14:creationId xmlns:p14="http://schemas.microsoft.com/office/powerpoint/2010/main" val="3596350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572DB7-D556-4F76-923C-86F4A82695A6}"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E41D2-7892-4EFA-B0DF-6F49BA063A01}" type="slidenum">
              <a:rPr lang="en-US" smtClean="0"/>
              <a:t>‹#›</a:t>
            </a:fld>
            <a:endParaRPr lang="en-US"/>
          </a:p>
        </p:txBody>
      </p:sp>
    </p:spTree>
    <p:extLst>
      <p:ext uri="{BB962C8B-B14F-4D97-AF65-F5344CB8AC3E}">
        <p14:creationId xmlns:p14="http://schemas.microsoft.com/office/powerpoint/2010/main" val="1090855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572DB7-D556-4F76-923C-86F4A82695A6}"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E41D2-7892-4EFA-B0DF-6F49BA063A01}" type="slidenum">
              <a:rPr lang="en-US" smtClean="0"/>
              <a:t>‹#›</a:t>
            </a:fld>
            <a:endParaRPr lang="en-US"/>
          </a:p>
        </p:txBody>
      </p:sp>
    </p:spTree>
    <p:extLst>
      <p:ext uri="{BB962C8B-B14F-4D97-AF65-F5344CB8AC3E}">
        <p14:creationId xmlns:p14="http://schemas.microsoft.com/office/powerpoint/2010/main" val="3948183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572DB7-D556-4F76-923C-86F4A82695A6}"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E41D2-7892-4EFA-B0DF-6F49BA063A01}" type="slidenum">
              <a:rPr lang="en-US" smtClean="0"/>
              <a:t>‹#›</a:t>
            </a:fld>
            <a:endParaRPr lang="en-US"/>
          </a:p>
        </p:txBody>
      </p:sp>
    </p:spTree>
    <p:extLst>
      <p:ext uri="{BB962C8B-B14F-4D97-AF65-F5344CB8AC3E}">
        <p14:creationId xmlns:p14="http://schemas.microsoft.com/office/powerpoint/2010/main" val="3719410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72DB7-D556-4F76-923C-86F4A82695A6}"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E41D2-7892-4EFA-B0DF-6F49BA063A01}" type="slidenum">
              <a:rPr lang="en-US" smtClean="0"/>
              <a:t>‹#›</a:t>
            </a:fld>
            <a:endParaRPr lang="en-US"/>
          </a:p>
        </p:txBody>
      </p:sp>
    </p:spTree>
    <p:extLst>
      <p:ext uri="{BB962C8B-B14F-4D97-AF65-F5344CB8AC3E}">
        <p14:creationId xmlns:p14="http://schemas.microsoft.com/office/powerpoint/2010/main" val="1215136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572DB7-D556-4F76-923C-86F4A82695A6}" type="datetimeFigureOut">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E41D2-7892-4EFA-B0DF-6F49BA063A01}" type="slidenum">
              <a:rPr lang="en-US" smtClean="0"/>
              <a:t>‹#›</a:t>
            </a:fld>
            <a:endParaRPr lang="en-US"/>
          </a:p>
        </p:txBody>
      </p:sp>
    </p:spTree>
    <p:extLst>
      <p:ext uri="{BB962C8B-B14F-4D97-AF65-F5344CB8AC3E}">
        <p14:creationId xmlns:p14="http://schemas.microsoft.com/office/powerpoint/2010/main" val="2971586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572DB7-D556-4F76-923C-86F4A82695A6}" type="datetimeFigureOut">
              <a:rPr lang="en-US" smtClean="0"/>
              <a:t>3/12/2024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3E41D2-7892-4EFA-B0DF-6F49BA063A01}" type="slidenum">
              <a:rPr lang="en-US" smtClean="0"/>
              <a:t>‹#›</a:t>
            </a:fld>
            <a:endParaRPr lang="en-US"/>
          </a:p>
        </p:txBody>
      </p:sp>
    </p:spTree>
    <p:extLst>
      <p:ext uri="{BB962C8B-B14F-4D97-AF65-F5344CB8AC3E}">
        <p14:creationId xmlns:p14="http://schemas.microsoft.com/office/powerpoint/2010/main" val="3423383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12572DB7-D556-4F76-923C-86F4A82695A6}" type="datetimeFigureOut">
              <a:rPr lang="en-US" smtClean="0"/>
              <a:t>3/12/2024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3E41D2-7892-4EFA-B0DF-6F49BA063A01}" type="slidenum">
              <a:rPr lang="en-US" smtClean="0"/>
              <a:t>‹#›</a:t>
            </a:fld>
            <a:endParaRPr lang="en-US"/>
          </a:p>
        </p:txBody>
      </p:sp>
    </p:spTree>
    <p:extLst>
      <p:ext uri="{BB962C8B-B14F-4D97-AF65-F5344CB8AC3E}">
        <p14:creationId xmlns:p14="http://schemas.microsoft.com/office/powerpoint/2010/main" val="2428899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72DB7-D556-4F76-923C-86F4A82695A6}" type="datetimeFigureOut">
              <a:rPr lang="en-US" smtClean="0"/>
              <a:t>3/12/2024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3E41D2-7892-4EFA-B0DF-6F49BA063A01}" type="slidenum">
              <a:rPr lang="en-US" smtClean="0"/>
              <a:t>‹#›</a:t>
            </a:fld>
            <a:endParaRPr lang="en-US"/>
          </a:p>
        </p:txBody>
      </p:sp>
    </p:spTree>
    <p:extLst>
      <p:ext uri="{BB962C8B-B14F-4D97-AF65-F5344CB8AC3E}">
        <p14:creationId xmlns:p14="http://schemas.microsoft.com/office/powerpoint/2010/main" val="233542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572DB7-D556-4F76-923C-86F4A82695A6}" type="datetimeFigureOut">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E41D2-7892-4EFA-B0DF-6F49BA063A01}" type="slidenum">
              <a:rPr lang="en-US" smtClean="0"/>
              <a:t>‹#›</a:t>
            </a:fld>
            <a:endParaRPr lang="en-US"/>
          </a:p>
        </p:txBody>
      </p:sp>
    </p:spTree>
    <p:extLst>
      <p:ext uri="{BB962C8B-B14F-4D97-AF65-F5344CB8AC3E}">
        <p14:creationId xmlns:p14="http://schemas.microsoft.com/office/powerpoint/2010/main" val="3285456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E41D2-7892-4EFA-B0DF-6F49BA063A01}" type="slidenum">
              <a:rPr lang="en-US" smtClean="0"/>
              <a:t>‹#›</a:t>
            </a:fld>
            <a:endParaRPr lang="en-US"/>
          </a:p>
        </p:txBody>
      </p:sp>
      <p:sp>
        <p:nvSpPr>
          <p:cNvPr id="5" name="Date Placeholder 4"/>
          <p:cNvSpPr>
            <a:spLocks noGrp="1"/>
          </p:cNvSpPr>
          <p:nvPr>
            <p:ph type="dt" sz="half" idx="10"/>
          </p:nvPr>
        </p:nvSpPr>
        <p:spPr/>
        <p:txBody>
          <a:bodyPr/>
          <a:lstStyle/>
          <a:p>
            <a:fld id="{12572DB7-D556-4F76-923C-86F4A82695A6}" type="datetimeFigureOut">
              <a:rPr lang="en-US" smtClean="0"/>
              <a:t>3/12/2024</a:t>
            </a:fld>
            <a:endParaRPr lang="en-US"/>
          </a:p>
        </p:txBody>
      </p:sp>
    </p:spTree>
    <p:extLst>
      <p:ext uri="{BB962C8B-B14F-4D97-AF65-F5344CB8AC3E}">
        <p14:creationId xmlns:p14="http://schemas.microsoft.com/office/powerpoint/2010/main" val="2285880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572DB7-D556-4F76-923C-86F4A82695A6}" type="datetimeFigureOut">
              <a:rPr lang="en-US" smtClean="0"/>
              <a:t>3/12/2024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73E41D2-7892-4EFA-B0DF-6F49BA063A01}" type="slidenum">
              <a:rPr lang="en-US" smtClean="0"/>
              <a:t>‹#›</a:t>
            </a:fld>
            <a:endParaRPr lang="en-US"/>
          </a:p>
        </p:txBody>
      </p:sp>
    </p:spTree>
    <p:extLst>
      <p:ext uri="{BB962C8B-B14F-4D97-AF65-F5344CB8AC3E}">
        <p14:creationId xmlns:p14="http://schemas.microsoft.com/office/powerpoint/2010/main" val="154232568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62BE62D-039A-61CA-10C7-2D78C9D63160}"/>
              </a:ext>
            </a:extLst>
          </p:cNvPr>
          <p:cNvSpPr>
            <a:spLocks/>
          </p:cNvSpPr>
          <p:nvPr/>
        </p:nvSpPr>
        <p:spPr>
          <a:xfrm>
            <a:off x="1413589" y="3108960"/>
            <a:ext cx="7586719" cy="2651761"/>
          </a:xfrm>
          <a:prstGeom prst="rect">
            <a:avLst/>
          </a:prstGeom>
        </p:spPr>
        <p:txBody>
          <a:bodyPr/>
          <a:lstStyle/>
          <a:p>
            <a:pPr algn="ctr" defTabSz="365760">
              <a:spcAft>
                <a:spcPts val="600"/>
              </a:spcAft>
            </a:pPr>
            <a:r>
              <a:rPr lang="en-US" sz="3200" kern="1200">
                <a:solidFill>
                  <a:schemeClr val="tx1"/>
                </a:solidFill>
                <a:latin typeface="+mn-lt"/>
                <a:ea typeface="+mn-ea"/>
                <a:cs typeface="+mn-cs"/>
              </a:rPr>
              <a:t>    </a:t>
            </a:r>
            <a:r>
              <a:rPr lang="en-US" sz="2400"/>
              <a:t>Special</a:t>
            </a:r>
            <a:r>
              <a:rPr lang="en-US" sz="2400" kern="1200">
                <a:solidFill>
                  <a:schemeClr val="tx1"/>
                </a:solidFill>
                <a:latin typeface="+mn-lt"/>
                <a:ea typeface="+mn-ea"/>
                <a:cs typeface="+mn-cs"/>
              </a:rPr>
              <a:t> </a:t>
            </a:r>
            <a:r>
              <a:rPr lang="en-US" sz="2400"/>
              <a:t>Meeting</a:t>
            </a:r>
          </a:p>
          <a:p>
            <a:pPr algn="ctr" defTabSz="365760">
              <a:spcAft>
                <a:spcPts val="600"/>
              </a:spcAft>
            </a:pPr>
            <a:r>
              <a:rPr lang="en-US" sz="2400" kern="1200">
                <a:solidFill>
                  <a:schemeClr val="tx1"/>
                </a:solidFill>
                <a:latin typeface="+mn-lt"/>
                <a:ea typeface="+mn-ea"/>
                <a:cs typeface="+mn-cs"/>
              </a:rPr>
              <a:t>      County Administrator’s Recommended Budget</a:t>
            </a:r>
          </a:p>
          <a:p>
            <a:pPr algn="ctr" defTabSz="365760">
              <a:spcAft>
                <a:spcPts val="600"/>
              </a:spcAft>
            </a:pPr>
            <a:r>
              <a:rPr lang="en-US" sz="2400" kern="1200">
                <a:solidFill>
                  <a:schemeClr val="tx1"/>
                </a:solidFill>
                <a:latin typeface="+mn-lt"/>
                <a:ea typeface="+mn-ea"/>
                <a:cs typeface="+mn-cs"/>
              </a:rPr>
              <a:t>      </a:t>
            </a:r>
            <a:r>
              <a:rPr lang="en-US" sz="2400"/>
              <a:t>March 12</a:t>
            </a:r>
            <a:r>
              <a:rPr lang="en-US" sz="2400" kern="1200">
                <a:solidFill>
                  <a:schemeClr val="tx1"/>
                </a:solidFill>
                <a:latin typeface="+mn-lt"/>
                <a:ea typeface="+mn-ea"/>
                <a:cs typeface="+mn-cs"/>
              </a:rPr>
              <a:t>, 2024</a:t>
            </a:r>
            <a:endParaRPr lang="en-US" sz="2400"/>
          </a:p>
        </p:txBody>
      </p:sp>
      <p:pic>
        <p:nvPicPr>
          <p:cNvPr id="2" name="Picture 1">
            <a:extLst>
              <a:ext uri="{FF2B5EF4-FFF2-40B4-BE49-F238E27FC236}">
                <a16:creationId xmlns:a16="http://schemas.microsoft.com/office/drawing/2014/main" id="{384B22B4-8719-879B-B75B-918C7E57515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08959" y="1841864"/>
            <a:ext cx="4820195" cy="979713"/>
          </a:xfrm>
          <a:prstGeom prst="rect">
            <a:avLst/>
          </a:prstGeom>
          <a:noFill/>
        </p:spPr>
      </p:pic>
    </p:spTree>
    <p:extLst>
      <p:ext uri="{BB962C8B-B14F-4D97-AF65-F5344CB8AC3E}">
        <p14:creationId xmlns:p14="http://schemas.microsoft.com/office/powerpoint/2010/main" val="2054418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F6CC29-133C-170F-4445-C80BEC6893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03D72A-A318-4A38-DF9F-C28E0B71A25E}"/>
              </a:ext>
            </a:extLst>
          </p:cNvPr>
          <p:cNvSpPr>
            <a:spLocks noGrp="1"/>
          </p:cNvSpPr>
          <p:nvPr>
            <p:ph type="title"/>
          </p:nvPr>
        </p:nvSpPr>
        <p:spPr>
          <a:xfrm>
            <a:off x="-128032" y="99692"/>
            <a:ext cx="9878226" cy="996559"/>
          </a:xfrm>
        </p:spPr>
        <p:txBody>
          <a:bodyPr>
            <a:normAutofit fontScale="90000"/>
          </a:bodyPr>
          <a:lstStyle/>
          <a:p>
            <a:pPr algn="ctr"/>
            <a:r>
              <a:rPr lang="en-US"/>
              <a:t>	 FY2025 – Budget funded with 59¢ RE Tax Rate</a:t>
            </a:r>
          </a:p>
        </p:txBody>
      </p:sp>
      <p:sp>
        <p:nvSpPr>
          <p:cNvPr id="3" name="Content Placeholder 2">
            <a:extLst>
              <a:ext uri="{FF2B5EF4-FFF2-40B4-BE49-F238E27FC236}">
                <a16:creationId xmlns:a16="http://schemas.microsoft.com/office/drawing/2014/main" id="{395C97DA-4F18-3662-80C2-37C81F0F312F}"/>
              </a:ext>
            </a:extLst>
          </p:cNvPr>
          <p:cNvSpPr>
            <a:spLocks noGrp="1"/>
          </p:cNvSpPr>
          <p:nvPr>
            <p:ph idx="1"/>
          </p:nvPr>
        </p:nvSpPr>
        <p:spPr>
          <a:xfrm>
            <a:off x="751331" y="1953609"/>
            <a:ext cx="8789691" cy="2950782"/>
          </a:xfrm>
        </p:spPr>
        <p:txBody>
          <a:bodyPr>
            <a:normAutofit/>
          </a:bodyPr>
          <a:lstStyle/>
          <a:p>
            <a:r>
              <a:rPr lang="en-US" sz="2000"/>
              <a:t>All new requested positions-</a:t>
            </a:r>
            <a:r>
              <a:rPr lang="en-US" sz="2000" b="1" i="1"/>
              <a:t>TOTAL COST $689,677 </a:t>
            </a:r>
            <a:r>
              <a:rPr lang="en-US" sz="2000"/>
              <a:t>– This would fully fund a new ambulance station at 640.</a:t>
            </a:r>
            <a:endParaRPr lang="en-US" sz="2000" b="1" i="1"/>
          </a:p>
          <a:p>
            <a:r>
              <a:rPr lang="en-US" sz="2000"/>
              <a:t>3% COLA for all County employees on the County’s pay plan-</a:t>
            </a:r>
            <a:r>
              <a:rPr lang="en-US" sz="2000" b="1" i="1"/>
              <a:t>TOTAL COST $670,000</a:t>
            </a:r>
            <a:r>
              <a:rPr lang="en-US" sz="2000"/>
              <a:t> </a:t>
            </a:r>
          </a:p>
          <a:p>
            <a:r>
              <a:rPr lang="en-US" sz="2000"/>
              <a:t>Sheriff’s Department-Year 2 of Vehicle Lease (20 Vehicles)-Year 1 funded with Carryover Funds-</a:t>
            </a:r>
            <a:r>
              <a:rPr lang="en-US" sz="2000" b="1" i="1"/>
              <a:t>TOTAL COST $213,956.</a:t>
            </a:r>
          </a:p>
          <a:p>
            <a:pPr marL="0" indent="0">
              <a:buNone/>
            </a:pPr>
            <a:endParaRPr lang="en-US" sz="2400"/>
          </a:p>
          <a:p>
            <a:endParaRPr lang="en-US" sz="2400"/>
          </a:p>
        </p:txBody>
      </p:sp>
      <p:sp>
        <p:nvSpPr>
          <p:cNvPr id="7" name="TextBox 6">
            <a:extLst>
              <a:ext uri="{FF2B5EF4-FFF2-40B4-BE49-F238E27FC236}">
                <a16:creationId xmlns:a16="http://schemas.microsoft.com/office/drawing/2014/main" id="{195B09FE-DD20-B5DE-22CE-5832ED4563B7}"/>
              </a:ext>
            </a:extLst>
          </p:cNvPr>
          <p:cNvSpPr txBox="1"/>
          <p:nvPr/>
        </p:nvSpPr>
        <p:spPr>
          <a:xfrm>
            <a:off x="1520363" y="737369"/>
            <a:ext cx="6820249" cy="461665"/>
          </a:xfrm>
          <a:prstGeom prst="rect">
            <a:avLst/>
          </a:prstGeom>
          <a:noFill/>
        </p:spPr>
        <p:txBody>
          <a:bodyPr wrap="square" rtlCol="0">
            <a:spAutoFit/>
          </a:bodyPr>
          <a:lstStyle/>
          <a:p>
            <a:pPr marL="0" indent="0" algn="ctr">
              <a:buNone/>
            </a:pPr>
            <a:r>
              <a:rPr lang="en-US" sz="2400" b="1" i="1">
                <a:solidFill>
                  <a:schemeClr val="tx2"/>
                </a:solidFill>
              </a:rPr>
              <a:t>What is currently funded in this Budget</a:t>
            </a:r>
          </a:p>
        </p:txBody>
      </p:sp>
    </p:spTree>
    <p:extLst>
      <p:ext uri="{BB962C8B-B14F-4D97-AF65-F5344CB8AC3E}">
        <p14:creationId xmlns:p14="http://schemas.microsoft.com/office/powerpoint/2010/main" val="1338217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E6FEF8-536E-40A7-C903-367E0D0B0C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B04D91-3025-38BA-D38B-67409D07619F}"/>
              </a:ext>
            </a:extLst>
          </p:cNvPr>
          <p:cNvSpPr>
            <a:spLocks noGrp="1"/>
          </p:cNvSpPr>
          <p:nvPr>
            <p:ph type="title"/>
          </p:nvPr>
        </p:nvSpPr>
        <p:spPr>
          <a:xfrm>
            <a:off x="-128032" y="99692"/>
            <a:ext cx="9878226" cy="996559"/>
          </a:xfrm>
        </p:spPr>
        <p:txBody>
          <a:bodyPr>
            <a:normAutofit fontScale="90000"/>
          </a:bodyPr>
          <a:lstStyle/>
          <a:p>
            <a:pPr algn="ctr"/>
            <a:r>
              <a:rPr lang="en-US"/>
              <a:t>	 FY2025 – Budget funded with 59¢ RE Tax Rate</a:t>
            </a:r>
          </a:p>
        </p:txBody>
      </p:sp>
      <p:sp>
        <p:nvSpPr>
          <p:cNvPr id="3" name="Content Placeholder 2">
            <a:extLst>
              <a:ext uri="{FF2B5EF4-FFF2-40B4-BE49-F238E27FC236}">
                <a16:creationId xmlns:a16="http://schemas.microsoft.com/office/drawing/2014/main" id="{DC1709AB-BCBC-7C00-F799-5DA2F81C05D8}"/>
              </a:ext>
            </a:extLst>
          </p:cNvPr>
          <p:cNvSpPr>
            <a:spLocks noGrp="1"/>
          </p:cNvSpPr>
          <p:nvPr>
            <p:ph idx="1"/>
          </p:nvPr>
        </p:nvSpPr>
        <p:spPr>
          <a:xfrm>
            <a:off x="664702" y="1400961"/>
            <a:ext cx="8789691" cy="4731391"/>
          </a:xfrm>
        </p:spPr>
        <p:txBody>
          <a:bodyPr>
            <a:normAutofit/>
          </a:bodyPr>
          <a:lstStyle/>
          <a:p>
            <a:r>
              <a:rPr lang="en-US" sz="2000"/>
              <a:t>Fire &amp; Rescue Shared Costs-</a:t>
            </a:r>
            <a:r>
              <a:rPr lang="en-US" sz="2000" b="1" i="1"/>
              <a:t>TOTAL COST $256,600</a:t>
            </a:r>
          </a:p>
          <a:p>
            <a:pPr lvl="3"/>
            <a:r>
              <a:rPr lang="en-US" sz="2000"/>
              <a:t>EMS SVC Contracts-Equipment - $212,800</a:t>
            </a:r>
          </a:p>
          <a:p>
            <a:pPr lvl="3"/>
            <a:r>
              <a:rPr lang="en-US" sz="2000"/>
              <a:t>Vehicle Insurance - $35,000</a:t>
            </a:r>
          </a:p>
          <a:p>
            <a:pPr lvl="3"/>
            <a:r>
              <a:rPr lang="en-US" sz="2000"/>
              <a:t>Training - $5,000</a:t>
            </a:r>
          </a:p>
          <a:p>
            <a:pPr lvl="3"/>
            <a:r>
              <a:rPr lang="en-US" sz="2000"/>
              <a:t>EMS-OMD – ($1,200)</a:t>
            </a:r>
          </a:p>
          <a:p>
            <a:pPr lvl="3"/>
            <a:r>
              <a:rPr lang="en-US" sz="2000"/>
              <a:t>Software Support Expense – $5,000</a:t>
            </a:r>
          </a:p>
          <a:p>
            <a:r>
              <a:rPr lang="en-US" sz="2000"/>
              <a:t>Fire &amp; Rescue Volunteer Operating Increase-</a:t>
            </a:r>
            <a:r>
              <a:rPr lang="en-US" sz="2000" b="1" i="1"/>
              <a:t>TOTAL COST $227,600</a:t>
            </a:r>
          </a:p>
          <a:p>
            <a:pPr lvl="3"/>
            <a:r>
              <a:rPr lang="en-US" sz="2000"/>
              <a:t>Base Funding Increased from $26,500 to $31,800 (20% raise)-TOTAL COST $169,600</a:t>
            </a:r>
          </a:p>
          <a:p>
            <a:pPr lvl="3"/>
            <a:r>
              <a:rPr lang="en-US" sz="2000"/>
              <a:t>Fire Service Contracts - $48,000</a:t>
            </a:r>
          </a:p>
          <a:p>
            <a:pPr lvl="3"/>
            <a:r>
              <a:rPr lang="en-US" sz="2000"/>
              <a:t>Line of Duty Insurance - $10,000</a:t>
            </a:r>
          </a:p>
          <a:p>
            <a:pPr marL="1371600" lvl="3" indent="0">
              <a:buNone/>
            </a:pPr>
            <a:endParaRPr lang="en-US" sz="2000"/>
          </a:p>
          <a:p>
            <a:endParaRPr lang="en-US" sz="2400"/>
          </a:p>
          <a:p>
            <a:endParaRPr lang="en-US" sz="2400"/>
          </a:p>
        </p:txBody>
      </p:sp>
      <p:sp>
        <p:nvSpPr>
          <p:cNvPr id="7" name="TextBox 6">
            <a:extLst>
              <a:ext uri="{FF2B5EF4-FFF2-40B4-BE49-F238E27FC236}">
                <a16:creationId xmlns:a16="http://schemas.microsoft.com/office/drawing/2014/main" id="{FE2B2BB5-7C49-3B07-E920-9723A4A356F3}"/>
              </a:ext>
            </a:extLst>
          </p:cNvPr>
          <p:cNvSpPr txBox="1"/>
          <p:nvPr/>
        </p:nvSpPr>
        <p:spPr>
          <a:xfrm>
            <a:off x="1484852" y="568693"/>
            <a:ext cx="6820249" cy="461665"/>
          </a:xfrm>
          <a:prstGeom prst="rect">
            <a:avLst/>
          </a:prstGeom>
          <a:noFill/>
        </p:spPr>
        <p:txBody>
          <a:bodyPr wrap="square" rtlCol="0">
            <a:spAutoFit/>
          </a:bodyPr>
          <a:lstStyle/>
          <a:p>
            <a:pPr marL="0" indent="0" algn="ctr">
              <a:buNone/>
            </a:pPr>
            <a:r>
              <a:rPr lang="en-US" sz="2400" b="1" i="1">
                <a:solidFill>
                  <a:schemeClr val="tx2"/>
                </a:solidFill>
              </a:rPr>
              <a:t>What is currently funded in this Budget</a:t>
            </a:r>
          </a:p>
        </p:txBody>
      </p:sp>
    </p:spTree>
    <p:extLst>
      <p:ext uri="{BB962C8B-B14F-4D97-AF65-F5344CB8AC3E}">
        <p14:creationId xmlns:p14="http://schemas.microsoft.com/office/powerpoint/2010/main" val="3773843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C36EA7-7087-D2C3-0B61-5EDC19D7DE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E9FE24-1C23-47A6-8C08-98DB20A3FCE2}"/>
              </a:ext>
            </a:extLst>
          </p:cNvPr>
          <p:cNvSpPr>
            <a:spLocks noGrp="1"/>
          </p:cNvSpPr>
          <p:nvPr>
            <p:ph type="title"/>
          </p:nvPr>
        </p:nvSpPr>
        <p:spPr>
          <a:xfrm>
            <a:off x="-128032" y="99692"/>
            <a:ext cx="9878226" cy="996559"/>
          </a:xfrm>
        </p:spPr>
        <p:txBody>
          <a:bodyPr>
            <a:normAutofit fontScale="90000"/>
          </a:bodyPr>
          <a:lstStyle/>
          <a:p>
            <a:pPr algn="ctr"/>
            <a:r>
              <a:rPr lang="en-US"/>
              <a:t>	 FY2025 – Budget funded with 59¢ RE Tax Rate</a:t>
            </a:r>
          </a:p>
        </p:txBody>
      </p:sp>
      <p:sp>
        <p:nvSpPr>
          <p:cNvPr id="3" name="Content Placeholder 2">
            <a:extLst>
              <a:ext uri="{FF2B5EF4-FFF2-40B4-BE49-F238E27FC236}">
                <a16:creationId xmlns:a16="http://schemas.microsoft.com/office/drawing/2014/main" id="{6277ADE5-58C1-5713-568D-1471B217EFC2}"/>
              </a:ext>
            </a:extLst>
          </p:cNvPr>
          <p:cNvSpPr>
            <a:spLocks noGrp="1"/>
          </p:cNvSpPr>
          <p:nvPr>
            <p:ph idx="1"/>
          </p:nvPr>
        </p:nvSpPr>
        <p:spPr>
          <a:xfrm>
            <a:off x="731814" y="1258349"/>
            <a:ext cx="8789691" cy="4731391"/>
          </a:xfrm>
        </p:spPr>
        <p:txBody>
          <a:bodyPr>
            <a:normAutofit/>
          </a:bodyPr>
          <a:lstStyle/>
          <a:p>
            <a:endParaRPr lang="en-US" sz="2400"/>
          </a:p>
          <a:p>
            <a:r>
              <a:rPr lang="en-US" sz="2000"/>
              <a:t>New Community Contributions – </a:t>
            </a:r>
            <a:r>
              <a:rPr lang="en-US" sz="2000" b="1" i="1"/>
              <a:t>TOTAL COST $264,410 </a:t>
            </a:r>
            <a:r>
              <a:rPr lang="en-US" sz="2000"/>
              <a:t>(included additional funding for Public and Mental Health)</a:t>
            </a:r>
          </a:p>
          <a:p>
            <a:r>
              <a:rPr lang="en-US" sz="2000"/>
              <a:t>Pittsylvania County School Funding to meet Local Required Effort – </a:t>
            </a:r>
            <a:r>
              <a:rPr lang="en-US" sz="2000" b="1" i="1"/>
              <a:t>TOTAL COST $2,535,639</a:t>
            </a:r>
          </a:p>
          <a:p>
            <a:r>
              <a:rPr lang="en-US" sz="2000"/>
              <a:t>New Capital Projects – </a:t>
            </a:r>
            <a:r>
              <a:rPr lang="en-US" sz="2000" b="1" i="1"/>
              <a:t>TOTAL COST $3,150,000 </a:t>
            </a:r>
          </a:p>
          <a:p>
            <a:pPr marL="0" indent="0">
              <a:buNone/>
            </a:pPr>
            <a:endParaRPr lang="en-US" sz="2000" b="1" i="1"/>
          </a:p>
          <a:p>
            <a:pPr marL="0" indent="0" algn="ctr">
              <a:buNone/>
            </a:pPr>
            <a:r>
              <a:rPr lang="en-US" sz="2000" b="1" i="1"/>
              <a:t>GRAND TOTAL OF MAJOR INCREASES $8M</a:t>
            </a:r>
            <a:endParaRPr lang="en-US" sz="2000"/>
          </a:p>
          <a:p>
            <a:endParaRPr lang="en-US" sz="2400"/>
          </a:p>
          <a:p>
            <a:endParaRPr lang="en-US" sz="2400"/>
          </a:p>
        </p:txBody>
      </p:sp>
      <p:sp>
        <p:nvSpPr>
          <p:cNvPr id="4" name="TextBox 3">
            <a:extLst>
              <a:ext uri="{FF2B5EF4-FFF2-40B4-BE49-F238E27FC236}">
                <a16:creationId xmlns:a16="http://schemas.microsoft.com/office/drawing/2014/main" id="{4778C21F-0D6B-9F18-A0D9-1A646D71C204}"/>
              </a:ext>
            </a:extLst>
          </p:cNvPr>
          <p:cNvSpPr txBox="1"/>
          <p:nvPr/>
        </p:nvSpPr>
        <p:spPr>
          <a:xfrm>
            <a:off x="1484852" y="568693"/>
            <a:ext cx="6820249" cy="461665"/>
          </a:xfrm>
          <a:prstGeom prst="rect">
            <a:avLst/>
          </a:prstGeom>
          <a:noFill/>
        </p:spPr>
        <p:txBody>
          <a:bodyPr wrap="square" rtlCol="0">
            <a:spAutoFit/>
          </a:bodyPr>
          <a:lstStyle/>
          <a:p>
            <a:pPr marL="0" indent="0" algn="ctr">
              <a:buNone/>
            </a:pPr>
            <a:r>
              <a:rPr lang="en-US" sz="2400" b="1" i="1">
                <a:solidFill>
                  <a:schemeClr val="tx2"/>
                </a:solidFill>
              </a:rPr>
              <a:t>What is currently funded in this Budget</a:t>
            </a:r>
          </a:p>
        </p:txBody>
      </p:sp>
    </p:spTree>
    <p:extLst>
      <p:ext uri="{BB962C8B-B14F-4D97-AF65-F5344CB8AC3E}">
        <p14:creationId xmlns:p14="http://schemas.microsoft.com/office/powerpoint/2010/main" val="808517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F0203-FC94-5C93-6270-5543F4E712ED}"/>
              </a:ext>
            </a:extLst>
          </p:cNvPr>
          <p:cNvSpPr>
            <a:spLocks noGrp="1"/>
          </p:cNvSpPr>
          <p:nvPr>
            <p:ph type="title"/>
          </p:nvPr>
        </p:nvSpPr>
        <p:spPr>
          <a:xfrm>
            <a:off x="838200" y="302256"/>
            <a:ext cx="8076049" cy="757561"/>
          </a:xfrm>
        </p:spPr>
        <p:txBody>
          <a:bodyPr/>
          <a:lstStyle/>
          <a:p>
            <a:pPr algn="ctr"/>
            <a:r>
              <a:rPr lang="en-US"/>
              <a:t>Capital Budget</a:t>
            </a:r>
          </a:p>
        </p:txBody>
      </p:sp>
      <p:sp>
        <p:nvSpPr>
          <p:cNvPr id="3" name="Content Placeholder 2">
            <a:extLst>
              <a:ext uri="{FF2B5EF4-FFF2-40B4-BE49-F238E27FC236}">
                <a16:creationId xmlns:a16="http://schemas.microsoft.com/office/drawing/2014/main" id="{518E3359-90C4-7349-D29E-8891846F09EC}"/>
              </a:ext>
            </a:extLst>
          </p:cNvPr>
          <p:cNvSpPr>
            <a:spLocks noGrp="1"/>
          </p:cNvSpPr>
          <p:nvPr>
            <p:ph idx="1"/>
          </p:nvPr>
        </p:nvSpPr>
        <p:spPr>
          <a:xfrm>
            <a:off x="838200" y="1059817"/>
            <a:ext cx="9395460" cy="5495927"/>
          </a:xfrm>
        </p:spPr>
        <p:txBody>
          <a:bodyPr vert="horz" lIns="91440" tIns="45720" rIns="91440" bIns="45720" rtlCol="0" anchor="t">
            <a:normAutofit lnSpcReduction="10000"/>
          </a:bodyPr>
          <a:lstStyle/>
          <a:p>
            <a:r>
              <a:rPr lang="en-US" sz="2000"/>
              <a:t>Computer Capital Outlay - $136,547 (HR On-Boarding, Community Development Public Access, and Telephone System Upgrade)</a:t>
            </a:r>
          </a:p>
          <a:p>
            <a:r>
              <a:rPr lang="en-US" sz="2000"/>
              <a:t>Building &amp; Grounds Capital Outlay - $340,000 (Emergency Repairs Fund)</a:t>
            </a:r>
          </a:p>
          <a:p>
            <a:r>
              <a:rPr lang="en-US" sz="2000"/>
              <a:t>Fire &amp; Rescue Capital Outlay - $1,270,000 (Drug Box Requirement, PPE, Medical and Training Equipment, Volunteer Radio Upgrade, 2 Volunteer Fire Engines (increased contribution of $25K each), 2 Volunteer Ambulances (increased contribution of $25K each), Career Staff Ambulance)</a:t>
            </a:r>
          </a:p>
          <a:p>
            <a:r>
              <a:rPr lang="en-US" sz="2000"/>
              <a:t>Community Development Outlay - $1,979,493 (Comprehensive Plan, Moses Building Renovations, Voting Equipment (Year 1), Library-Bookmobile (Downpayment)	</a:t>
            </a:r>
          </a:p>
          <a:p>
            <a:r>
              <a:rPr lang="en-US" sz="2000"/>
              <a:t>Recreation Capital Outlay - $40,250 (Tractor for Wayside Park, School Facility Use Fee)</a:t>
            </a:r>
          </a:p>
          <a:p>
            <a:pPr marL="0" indent="0">
              <a:buNone/>
            </a:pPr>
            <a:endParaRPr lang="en-US" sz="2200" b="1" i="1"/>
          </a:p>
          <a:p>
            <a:pPr marL="0" indent="0">
              <a:buNone/>
            </a:pPr>
            <a:r>
              <a:rPr lang="en-US" sz="2200" b="1" i="1"/>
              <a:t>				GRAND TOTAL – ALL CAPITAL $3,766,290</a:t>
            </a:r>
            <a:r>
              <a:rPr lang="en-US" sz="2200"/>
              <a:t>										 </a:t>
            </a:r>
          </a:p>
        </p:txBody>
      </p:sp>
    </p:spTree>
    <p:extLst>
      <p:ext uri="{BB962C8B-B14F-4D97-AF65-F5344CB8AC3E}">
        <p14:creationId xmlns:p14="http://schemas.microsoft.com/office/powerpoint/2010/main" val="2456941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E8AA62-9E34-BFF9-9166-37F872FA33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558FE4-8B6A-0C2B-E847-439937BD47CB}"/>
              </a:ext>
            </a:extLst>
          </p:cNvPr>
          <p:cNvSpPr>
            <a:spLocks noGrp="1"/>
          </p:cNvSpPr>
          <p:nvPr>
            <p:ph type="title"/>
          </p:nvPr>
        </p:nvSpPr>
        <p:spPr>
          <a:xfrm>
            <a:off x="227656" y="581380"/>
            <a:ext cx="9289627" cy="888275"/>
          </a:xfrm>
        </p:spPr>
        <p:txBody>
          <a:bodyPr/>
          <a:lstStyle/>
          <a:p>
            <a:pPr algn="ctr"/>
            <a:r>
              <a:rPr lang="en-US"/>
              <a:t>			  Budget Updates</a:t>
            </a:r>
          </a:p>
        </p:txBody>
      </p:sp>
      <p:sp>
        <p:nvSpPr>
          <p:cNvPr id="5" name="Content Placeholder 4">
            <a:extLst>
              <a:ext uri="{FF2B5EF4-FFF2-40B4-BE49-F238E27FC236}">
                <a16:creationId xmlns:a16="http://schemas.microsoft.com/office/drawing/2014/main" id="{E39E379F-5E53-D632-FD63-D57C3A5361EE}"/>
              </a:ext>
            </a:extLst>
          </p:cNvPr>
          <p:cNvSpPr>
            <a:spLocks noGrp="1"/>
          </p:cNvSpPr>
          <p:nvPr>
            <p:ph idx="1"/>
          </p:nvPr>
        </p:nvSpPr>
        <p:spPr>
          <a:xfrm>
            <a:off x="1130340" y="1690805"/>
            <a:ext cx="8596668" cy="3880773"/>
          </a:xfrm>
        </p:spPr>
        <p:txBody>
          <a:bodyPr vert="horz" lIns="91440" tIns="45720" rIns="91440" bIns="45720" rtlCol="0" anchor="t">
            <a:normAutofit/>
          </a:bodyPr>
          <a:lstStyle/>
          <a:p>
            <a:r>
              <a:rPr lang="en-US"/>
              <a:t>Contribution to Schools – Increased $360,639</a:t>
            </a:r>
          </a:p>
          <a:p>
            <a:r>
              <a:rPr lang="en-US"/>
              <a:t>Community Contributions – Reduced $90,000 </a:t>
            </a:r>
          </a:p>
          <a:p>
            <a:r>
              <a:rPr lang="en-US"/>
              <a:t>Contingency/Grant Local Match – Increased $75,000 – Summer Intern Program discontinued for FY 2025</a:t>
            </a:r>
          </a:p>
          <a:p>
            <a:r>
              <a:rPr lang="en-US"/>
              <a:t>All new positions discussed last Tuesday are currently funded – No cuts made</a:t>
            </a:r>
          </a:p>
          <a:p>
            <a:r>
              <a:rPr lang="en-US"/>
              <a:t>All Capital items discussed last Tuesday are currently funded – No Cuts made </a:t>
            </a:r>
          </a:p>
          <a:p>
            <a:endParaRPr lang="en-US"/>
          </a:p>
          <a:p>
            <a:pPr marL="0" indent="0">
              <a:buNone/>
            </a:pPr>
            <a:endParaRPr lang="en-US"/>
          </a:p>
        </p:txBody>
      </p:sp>
      <p:sp>
        <p:nvSpPr>
          <p:cNvPr id="6" name="TextBox 5">
            <a:extLst>
              <a:ext uri="{FF2B5EF4-FFF2-40B4-BE49-F238E27FC236}">
                <a16:creationId xmlns:a16="http://schemas.microsoft.com/office/drawing/2014/main" id="{0A7F28FD-F8F3-43B1-E1A3-83EF165945D4}"/>
              </a:ext>
            </a:extLst>
          </p:cNvPr>
          <p:cNvSpPr txBox="1"/>
          <p:nvPr/>
        </p:nvSpPr>
        <p:spPr>
          <a:xfrm>
            <a:off x="4209482" y="1101756"/>
            <a:ext cx="3143809" cy="369332"/>
          </a:xfrm>
          <a:prstGeom prst="rect">
            <a:avLst/>
          </a:prstGeom>
          <a:noFill/>
        </p:spPr>
        <p:txBody>
          <a:bodyPr wrap="none" rtlCol="0">
            <a:spAutoFit/>
          </a:bodyPr>
          <a:lstStyle/>
          <a:p>
            <a:r>
              <a:rPr lang="en-US"/>
              <a:t>Changes since March 5, 2024</a:t>
            </a:r>
          </a:p>
        </p:txBody>
      </p:sp>
    </p:spTree>
    <p:extLst>
      <p:ext uri="{BB962C8B-B14F-4D97-AF65-F5344CB8AC3E}">
        <p14:creationId xmlns:p14="http://schemas.microsoft.com/office/powerpoint/2010/main" val="1763795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25473-C313-7176-E2EF-F48268CA38FA}"/>
              </a:ext>
            </a:extLst>
          </p:cNvPr>
          <p:cNvSpPr>
            <a:spLocks noGrp="1"/>
          </p:cNvSpPr>
          <p:nvPr>
            <p:ph type="title"/>
          </p:nvPr>
        </p:nvSpPr>
        <p:spPr>
          <a:xfrm>
            <a:off x="677333" y="431074"/>
            <a:ext cx="9289627" cy="888275"/>
          </a:xfrm>
        </p:spPr>
        <p:txBody>
          <a:bodyPr/>
          <a:lstStyle/>
          <a:p>
            <a:pPr algn="ctr"/>
            <a:r>
              <a:rPr lang="en-US"/>
              <a:t>Budget Updates-TOTAL CHANGES</a:t>
            </a:r>
          </a:p>
        </p:txBody>
      </p:sp>
      <p:pic>
        <p:nvPicPr>
          <p:cNvPr id="5" name="Content Placeholder 4">
            <a:extLst>
              <a:ext uri="{FF2B5EF4-FFF2-40B4-BE49-F238E27FC236}">
                <a16:creationId xmlns:a16="http://schemas.microsoft.com/office/drawing/2014/main" id="{D5D5C8B5-AA77-1C47-9C3D-46450CF7773B}"/>
              </a:ext>
            </a:extLst>
          </p:cNvPr>
          <p:cNvPicPr>
            <a:picLocks noGrp="1" noChangeAspect="1"/>
          </p:cNvPicPr>
          <p:nvPr>
            <p:ph idx="1"/>
          </p:nvPr>
        </p:nvPicPr>
        <p:blipFill>
          <a:blip r:embed="rId2"/>
          <a:stretch>
            <a:fillRect/>
          </a:stretch>
        </p:blipFill>
        <p:spPr>
          <a:xfrm>
            <a:off x="2920482" y="1132737"/>
            <a:ext cx="4964827" cy="5538651"/>
          </a:xfrm>
          <a:prstGeom prst="rect">
            <a:avLst/>
          </a:prstGeom>
        </p:spPr>
      </p:pic>
    </p:spTree>
    <p:extLst>
      <p:ext uri="{BB962C8B-B14F-4D97-AF65-F5344CB8AC3E}">
        <p14:creationId xmlns:p14="http://schemas.microsoft.com/office/powerpoint/2010/main" val="1389252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ACFE4-F13E-8F01-D866-456066A5E73B}"/>
              </a:ext>
            </a:extLst>
          </p:cNvPr>
          <p:cNvSpPr>
            <a:spLocks noGrp="1"/>
          </p:cNvSpPr>
          <p:nvPr>
            <p:ph type="title"/>
          </p:nvPr>
        </p:nvSpPr>
        <p:spPr/>
        <p:txBody>
          <a:bodyPr/>
          <a:lstStyle/>
          <a:p>
            <a:pPr algn="ctr"/>
            <a:r>
              <a:rPr lang="en-US"/>
              <a:t>		Long Term Capital Needs</a:t>
            </a:r>
          </a:p>
        </p:txBody>
      </p:sp>
      <p:pic>
        <p:nvPicPr>
          <p:cNvPr id="5" name="Content Placeholder 4">
            <a:extLst>
              <a:ext uri="{FF2B5EF4-FFF2-40B4-BE49-F238E27FC236}">
                <a16:creationId xmlns:a16="http://schemas.microsoft.com/office/drawing/2014/main" id="{81470010-51D0-3B7B-984D-2B1F35A19D56}"/>
              </a:ext>
            </a:extLst>
          </p:cNvPr>
          <p:cNvPicPr>
            <a:picLocks noGrp="1" noChangeAspect="1"/>
          </p:cNvPicPr>
          <p:nvPr>
            <p:ph idx="1"/>
          </p:nvPr>
        </p:nvPicPr>
        <p:blipFill>
          <a:blip r:embed="rId2"/>
          <a:stretch>
            <a:fillRect/>
          </a:stretch>
        </p:blipFill>
        <p:spPr>
          <a:xfrm>
            <a:off x="522154" y="1930400"/>
            <a:ext cx="8907028" cy="2981202"/>
          </a:xfrm>
        </p:spPr>
      </p:pic>
    </p:spTree>
    <p:extLst>
      <p:ext uri="{BB962C8B-B14F-4D97-AF65-F5344CB8AC3E}">
        <p14:creationId xmlns:p14="http://schemas.microsoft.com/office/powerpoint/2010/main" val="216172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14A168-FE07-5A0F-2561-BEFFA1328A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F56891-EA24-7EE1-8B2B-9264C2D0529C}"/>
              </a:ext>
            </a:extLst>
          </p:cNvPr>
          <p:cNvSpPr>
            <a:spLocks noGrp="1"/>
          </p:cNvSpPr>
          <p:nvPr>
            <p:ph type="title"/>
          </p:nvPr>
        </p:nvSpPr>
        <p:spPr>
          <a:xfrm>
            <a:off x="677334" y="132203"/>
            <a:ext cx="8174355" cy="567982"/>
          </a:xfrm>
        </p:spPr>
        <p:txBody>
          <a:bodyPr>
            <a:normAutofit fontScale="90000"/>
          </a:bodyPr>
          <a:lstStyle/>
          <a:p>
            <a:pPr algn="ctr"/>
            <a:r>
              <a:rPr lang="en-US"/>
              <a:t>		Long Term Capital Needs</a:t>
            </a:r>
          </a:p>
        </p:txBody>
      </p:sp>
      <p:pic>
        <p:nvPicPr>
          <p:cNvPr id="6" name="Content Placeholder 5">
            <a:extLst>
              <a:ext uri="{FF2B5EF4-FFF2-40B4-BE49-F238E27FC236}">
                <a16:creationId xmlns:a16="http://schemas.microsoft.com/office/drawing/2014/main" id="{45C55457-22E2-6514-EA75-DC51DF58FF70}"/>
              </a:ext>
            </a:extLst>
          </p:cNvPr>
          <p:cNvPicPr>
            <a:picLocks noGrp="1" noChangeAspect="1"/>
          </p:cNvPicPr>
          <p:nvPr>
            <p:ph idx="1"/>
          </p:nvPr>
        </p:nvPicPr>
        <p:blipFill>
          <a:blip r:embed="rId2"/>
          <a:stretch>
            <a:fillRect/>
          </a:stretch>
        </p:blipFill>
        <p:spPr>
          <a:xfrm>
            <a:off x="623447" y="2642384"/>
            <a:ext cx="8278423" cy="3863076"/>
          </a:xfrm>
          <a:prstGeom prst="rect">
            <a:avLst/>
          </a:prstGeom>
        </p:spPr>
      </p:pic>
      <p:sp>
        <p:nvSpPr>
          <p:cNvPr id="8" name="TextBox 7">
            <a:extLst>
              <a:ext uri="{FF2B5EF4-FFF2-40B4-BE49-F238E27FC236}">
                <a16:creationId xmlns:a16="http://schemas.microsoft.com/office/drawing/2014/main" id="{7A53FD0B-DCBB-D6F0-CC80-B9257AFF1FC9}"/>
              </a:ext>
            </a:extLst>
          </p:cNvPr>
          <p:cNvSpPr txBox="1"/>
          <p:nvPr/>
        </p:nvSpPr>
        <p:spPr>
          <a:xfrm>
            <a:off x="2051685" y="610774"/>
            <a:ext cx="6265063" cy="2031325"/>
          </a:xfrm>
          <a:prstGeom prst="rect">
            <a:avLst/>
          </a:prstGeom>
          <a:noFill/>
        </p:spPr>
        <p:txBody>
          <a:bodyPr wrap="square" lIns="91440" tIns="45720" rIns="91440" bIns="45720" anchor="t">
            <a:spAutoFit/>
          </a:bodyPr>
          <a:lstStyle/>
          <a:p>
            <a:pPr algn="ctr"/>
            <a:r>
              <a:rPr lang="en-US"/>
              <a:t>Currently, the County has a modest amount of debt outstanding, totaling $31 million.  Annual debt service range from $1.2 million to $8.4 million, with final maturity in FY 2031. With debt service falling off, we are proposing to use the surplus for a long-term Debt Reserve fund for large capital projects upcoming such as Jail and Courthouse complex.</a:t>
            </a:r>
          </a:p>
        </p:txBody>
      </p:sp>
    </p:spTree>
    <p:extLst>
      <p:ext uri="{BB962C8B-B14F-4D97-AF65-F5344CB8AC3E}">
        <p14:creationId xmlns:p14="http://schemas.microsoft.com/office/powerpoint/2010/main" val="2738669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9012F1-AE76-31CD-F491-C07A9FC5C8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282501-32D8-54DA-25D4-8EE3D68B3263}"/>
              </a:ext>
            </a:extLst>
          </p:cNvPr>
          <p:cNvSpPr>
            <a:spLocks noGrp="1"/>
          </p:cNvSpPr>
          <p:nvPr>
            <p:ph type="title"/>
          </p:nvPr>
        </p:nvSpPr>
        <p:spPr>
          <a:xfrm>
            <a:off x="677334" y="132203"/>
            <a:ext cx="8174355" cy="567982"/>
          </a:xfrm>
        </p:spPr>
        <p:txBody>
          <a:bodyPr>
            <a:normAutofit fontScale="90000"/>
          </a:bodyPr>
          <a:lstStyle/>
          <a:p>
            <a:pPr algn="ctr"/>
            <a:r>
              <a:rPr lang="en-US"/>
              <a:t>		Long Term Capital Needs</a:t>
            </a:r>
          </a:p>
        </p:txBody>
      </p:sp>
      <p:pic>
        <p:nvPicPr>
          <p:cNvPr id="5" name="Content Placeholder 4">
            <a:extLst>
              <a:ext uri="{FF2B5EF4-FFF2-40B4-BE49-F238E27FC236}">
                <a16:creationId xmlns:a16="http://schemas.microsoft.com/office/drawing/2014/main" id="{F3C09C55-0218-F7DB-F3B3-567DD0A7E28E}"/>
              </a:ext>
            </a:extLst>
          </p:cNvPr>
          <p:cNvPicPr>
            <a:picLocks noGrp="1" noChangeAspect="1"/>
          </p:cNvPicPr>
          <p:nvPr>
            <p:ph idx="1"/>
          </p:nvPr>
        </p:nvPicPr>
        <p:blipFill>
          <a:blip r:embed="rId2"/>
          <a:stretch>
            <a:fillRect/>
          </a:stretch>
        </p:blipFill>
        <p:spPr>
          <a:xfrm>
            <a:off x="405879" y="509802"/>
            <a:ext cx="9223313" cy="5653521"/>
          </a:xfrm>
          <a:prstGeom prst="rect">
            <a:avLst/>
          </a:prstGeom>
        </p:spPr>
      </p:pic>
    </p:spTree>
    <p:extLst>
      <p:ext uri="{BB962C8B-B14F-4D97-AF65-F5344CB8AC3E}">
        <p14:creationId xmlns:p14="http://schemas.microsoft.com/office/powerpoint/2010/main" val="96793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4AA21C-5265-C135-D847-890278C9FB7D}"/>
            </a:ext>
          </a:extLst>
        </p:cNvPr>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111668BF-BFF5-4ECE-EC60-08372040B4CE}"/>
              </a:ext>
            </a:extLst>
          </p:cNvPr>
          <p:cNvPicPr>
            <a:picLocks noGrp="1" noChangeAspect="1"/>
          </p:cNvPicPr>
          <p:nvPr>
            <p:ph idx="1"/>
          </p:nvPr>
        </p:nvPicPr>
        <p:blipFill>
          <a:blip r:embed="rId2"/>
          <a:stretch>
            <a:fillRect/>
          </a:stretch>
        </p:blipFill>
        <p:spPr>
          <a:xfrm>
            <a:off x="1442796" y="1068907"/>
            <a:ext cx="6786525" cy="3881437"/>
          </a:xfrm>
          <a:prstGeom prst="rect">
            <a:avLst/>
          </a:prstGeom>
        </p:spPr>
      </p:pic>
      <p:sp>
        <p:nvSpPr>
          <p:cNvPr id="9" name="TextBox 8">
            <a:extLst>
              <a:ext uri="{FF2B5EF4-FFF2-40B4-BE49-F238E27FC236}">
                <a16:creationId xmlns:a16="http://schemas.microsoft.com/office/drawing/2014/main" id="{3FE1778B-865B-1C62-8C18-51C225BD7B74}"/>
              </a:ext>
            </a:extLst>
          </p:cNvPr>
          <p:cNvSpPr txBox="1"/>
          <p:nvPr/>
        </p:nvSpPr>
        <p:spPr>
          <a:xfrm>
            <a:off x="1732529" y="5169159"/>
            <a:ext cx="5941050" cy="276999"/>
          </a:xfrm>
          <a:prstGeom prst="rect">
            <a:avLst/>
          </a:prstGeom>
          <a:noFill/>
        </p:spPr>
        <p:txBody>
          <a:bodyPr wrap="none" rtlCol="0">
            <a:spAutoFit/>
          </a:bodyPr>
          <a:lstStyle/>
          <a:p>
            <a:r>
              <a:rPr lang="en-US" sz="1200" i="1"/>
              <a:t>Historical Data for all localities – Only Pittsylvania adjusted for New Reassessment</a:t>
            </a:r>
          </a:p>
        </p:txBody>
      </p:sp>
    </p:spTree>
    <p:extLst>
      <p:ext uri="{BB962C8B-B14F-4D97-AF65-F5344CB8AC3E}">
        <p14:creationId xmlns:p14="http://schemas.microsoft.com/office/powerpoint/2010/main" val="3242063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D538C-7D59-6E38-F85E-5BF840DFBD6E}"/>
              </a:ext>
            </a:extLst>
          </p:cNvPr>
          <p:cNvSpPr>
            <a:spLocks noGrp="1"/>
          </p:cNvSpPr>
          <p:nvPr>
            <p:ph type="title"/>
          </p:nvPr>
        </p:nvSpPr>
        <p:spPr>
          <a:xfrm>
            <a:off x="677334" y="298764"/>
            <a:ext cx="8596668" cy="887240"/>
          </a:xfrm>
        </p:spPr>
        <p:txBody>
          <a:bodyPr>
            <a:normAutofit/>
          </a:bodyPr>
          <a:lstStyle/>
          <a:p>
            <a:r>
              <a:rPr lang="en-US"/>
              <a:t>			     FY24-25 Budget Overview</a:t>
            </a:r>
          </a:p>
        </p:txBody>
      </p:sp>
      <p:sp>
        <p:nvSpPr>
          <p:cNvPr id="3" name="Content Placeholder 2">
            <a:extLst>
              <a:ext uri="{FF2B5EF4-FFF2-40B4-BE49-F238E27FC236}">
                <a16:creationId xmlns:a16="http://schemas.microsoft.com/office/drawing/2014/main" id="{E7755956-71F7-B8B4-60B9-8B38431D9576}"/>
              </a:ext>
            </a:extLst>
          </p:cNvPr>
          <p:cNvSpPr>
            <a:spLocks noGrp="1"/>
          </p:cNvSpPr>
          <p:nvPr>
            <p:ph idx="1"/>
          </p:nvPr>
        </p:nvSpPr>
        <p:spPr>
          <a:xfrm>
            <a:off x="677333" y="968721"/>
            <a:ext cx="10105344" cy="5377758"/>
          </a:xfrm>
        </p:spPr>
        <p:txBody>
          <a:bodyPr>
            <a:normAutofit lnSpcReduction="10000"/>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In accordance with Virginia Code 15.2-1541, 2503, I present to you the County Administrator’s FY 2024-2025 recommended budget for Pittsylvania County, Virginia. This $239,161,887 budget is </a:t>
            </a:r>
            <a:r>
              <a:rPr lang="en-US" sz="1800" b="1">
                <a:effectLst/>
                <a:latin typeface="Calibri" panose="020F0502020204030204" pitchFamily="34" charset="0"/>
                <a:ea typeface="Calibri" panose="020F0502020204030204" pitchFamily="34" charset="0"/>
                <a:cs typeface="Times New Roman" panose="02020603050405020304" pitchFamily="18" charset="0"/>
              </a:rPr>
              <a:t>2.7</a:t>
            </a:r>
            <a:r>
              <a:rPr lang="en-US" sz="1800">
                <a:effectLst/>
                <a:latin typeface="Calibri" panose="020F0502020204030204" pitchFamily="34" charset="0"/>
                <a:ea typeface="Calibri" panose="020F0502020204030204" pitchFamily="34" charset="0"/>
                <a:cs typeface="Times New Roman" panose="02020603050405020304" pitchFamily="18" charset="0"/>
              </a:rPr>
              <a:t>% more than the FY2024 budget of $232,916,421, due primarily to the addition of the new 1% Sales Tax Revenue for Schools, and increased local funding for Schools and Long -Term Capital Items. </a:t>
            </a:r>
            <a:r>
              <a:rPr lang="en-US" sz="1800" b="1" i="1">
                <a:effectLst/>
                <a:latin typeface="Calibri" panose="020F0502020204030204" pitchFamily="34" charset="0"/>
                <a:ea typeface="Calibri" panose="020F0502020204030204" pitchFamily="34" charset="0"/>
                <a:cs typeface="Times New Roman" panose="02020603050405020304" pitchFamily="18" charset="0"/>
              </a:rPr>
              <a:t>This budget sets us up for success today and going forward, with both immediate and long-term integrity.</a:t>
            </a:r>
          </a:p>
          <a:p>
            <a:endParaRPr lang="en-US" sz="1800" b="1" i="1">
              <a:effectLst/>
              <a:latin typeface="Calibri" panose="020F0502020204030204" pitchFamily="34" charset="0"/>
              <a:ea typeface="Calibri" panose="020F0502020204030204" pitchFamily="34" charset="0"/>
              <a:cs typeface="Times New Roman" panose="02020603050405020304" pitchFamily="18" charset="0"/>
            </a:endParaRPr>
          </a:p>
          <a:p>
            <a:r>
              <a:rPr lang="en-US" sz="1800">
                <a:effectLst/>
                <a:latin typeface="Calibri" panose="020F0502020204030204" pitchFamily="34" charset="0"/>
                <a:ea typeface="Calibri" panose="020F0502020204030204" pitchFamily="34" charset="0"/>
                <a:cs typeface="Times New Roman" panose="02020603050405020304" pitchFamily="18" charset="0"/>
              </a:rPr>
              <a:t>The core General Fund budget of $87,859,483 is an </a:t>
            </a:r>
            <a:r>
              <a:rPr lang="en-US">
                <a:latin typeface="Calibri" panose="020F0502020204030204" pitchFamily="34" charset="0"/>
                <a:ea typeface="Calibri" panose="020F0502020204030204" pitchFamily="34" charset="0"/>
                <a:cs typeface="Times New Roman" panose="02020603050405020304" pitchFamily="18" charset="0"/>
              </a:rPr>
              <a:t>increase over this year’s budget by 10%. The largest increases are for </a:t>
            </a:r>
            <a:r>
              <a:rPr lang="en-US" b="1">
                <a:latin typeface="Calibri" panose="020F0502020204030204" pitchFamily="34" charset="0"/>
                <a:ea typeface="Calibri" panose="020F0502020204030204" pitchFamily="34" charset="0"/>
                <a:cs typeface="Times New Roman" panose="02020603050405020304" pitchFamily="18" charset="0"/>
              </a:rPr>
              <a:t>Sheriff/Corrections and Detention ($1,129,206), Volunteer Fire Departments ($836,707), School Board Transfer ($2,535,639) and Capital Improvement Fund Transfer ($2,452,360). Fire &amp; Rescue </a:t>
            </a:r>
            <a:r>
              <a:rPr lang="en-US">
                <a:latin typeface="Calibri" panose="020F0502020204030204" pitchFamily="34" charset="0"/>
                <a:ea typeface="Calibri" panose="020F0502020204030204" pitchFamily="34" charset="0"/>
                <a:cs typeface="Times New Roman" panose="02020603050405020304" pitchFamily="18" charset="0"/>
              </a:rPr>
              <a:t>receives an additional $</a:t>
            </a:r>
            <a:r>
              <a:rPr lang="en-US" b="1">
                <a:latin typeface="Calibri" panose="020F0502020204030204" pitchFamily="34" charset="0"/>
                <a:ea typeface="Calibri" panose="020F0502020204030204" pitchFamily="34" charset="0"/>
                <a:cs typeface="Times New Roman" panose="02020603050405020304" pitchFamily="18" charset="0"/>
              </a:rPr>
              <a:t>669,000 in capital </a:t>
            </a:r>
            <a:r>
              <a:rPr lang="en-US">
                <a:latin typeface="Calibri" panose="020F0502020204030204" pitchFamily="34" charset="0"/>
                <a:ea typeface="Calibri" panose="020F0502020204030204" pitchFamily="34" charset="0"/>
                <a:cs typeface="Times New Roman" panose="02020603050405020304" pitchFamily="18" charset="0"/>
              </a:rPr>
              <a:t>outlay this year.</a:t>
            </a:r>
          </a:p>
          <a:p>
            <a:endParaRPr lang="en-US">
              <a:latin typeface="Calibri" panose="020F0502020204030204" pitchFamily="34" charset="0"/>
              <a:ea typeface="Calibri" panose="020F0502020204030204" pitchFamily="34" charset="0"/>
              <a:cs typeface="Times New Roman" panose="02020603050405020304" pitchFamily="18" charset="0"/>
            </a:endParaRPr>
          </a:p>
          <a:p>
            <a:r>
              <a:rPr lang="en-US">
                <a:latin typeface="Calibri" panose="020F0502020204030204" pitchFamily="34" charset="0"/>
                <a:ea typeface="Calibri" panose="020F0502020204030204" pitchFamily="34" charset="0"/>
                <a:cs typeface="Times New Roman" panose="02020603050405020304" pitchFamily="18" charset="0"/>
              </a:rPr>
              <a:t>The increase </a:t>
            </a:r>
            <a:r>
              <a:rPr lang="en-US" sz="1800">
                <a:effectLst/>
                <a:latin typeface="Calibri" panose="020F0502020204030204" pitchFamily="34" charset="0"/>
                <a:ea typeface="Calibri" panose="020F0502020204030204" pitchFamily="34" charset="0"/>
                <a:cs typeface="Times New Roman" panose="02020603050405020304" pitchFamily="18" charset="0"/>
              </a:rPr>
              <a:t>is supported by increased real estate values, resulting from the recent reassessment. The increase allows to adjust the tax rate down from 62¢ to 59¢, to offer some tax rate reduction, while providing the quality of services expected of us by our citizens. </a:t>
            </a:r>
            <a:r>
              <a:rPr lang="en-US">
                <a:latin typeface="Calibri" panose="020F0502020204030204" pitchFamily="34" charset="0"/>
                <a:ea typeface="Calibri" panose="020F0502020204030204" pitchFamily="34" charset="0"/>
                <a:cs typeface="Times New Roman" panose="02020603050405020304" pitchFamily="18" charset="0"/>
              </a:rPr>
              <a:t>N</a:t>
            </a:r>
            <a:r>
              <a:rPr lang="en-US" sz="1800" b="1">
                <a:effectLst/>
                <a:latin typeface="Calibri" panose="020F0502020204030204" pitchFamily="34" charset="0"/>
                <a:ea typeface="Calibri" panose="020F0502020204030204" pitchFamily="34" charset="0"/>
                <a:cs typeface="Times New Roman" panose="02020603050405020304" pitchFamily="18" charset="0"/>
              </a:rPr>
              <a:t>o other </a:t>
            </a:r>
            <a:r>
              <a:rPr lang="en-US" sz="1800">
                <a:effectLst/>
                <a:latin typeface="Calibri" panose="020F0502020204030204" pitchFamily="34" charset="0"/>
                <a:ea typeface="Calibri" panose="020F0502020204030204" pitchFamily="34" charset="0"/>
                <a:cs typeface="Times New Roman" panose="02020603050405020304" pitchFamily="18" charset="0"/>
              </a:rPr>
              <a:t>changes to fees or tax rates  are in this budget. </a:t>
            </a:r>
          </a:p>
          <a:p>
            <a:r>
              <a:rPr lang="en-US">
                <a:latin typeface="Calibri" panose="020F0502020204030204" pitchFamily="34" charset="0"/>
                <a:ea typeface="Calibri" panose="020F0502020204030204" pitchFamily="34" charset="0"/>
                <a:cs typeface="Times New Roman" panose="02020603050405020304" pitchFamily="18" charset="0"/>
              </a:rPr>
              <a:t>We need to go ahead and approve this recommended budget and tax rate for advertisement </a:t>
            </a:r>
            <a:r>
              <a:rPr lang="en-US" u="sng">
                <a:latin typeface="Calibri" panose="020F0502020204030204" pitchFamily="34" charset="0"/>
                <a:ea typeface="Calibri" panose="020F0502020204030204" pitchFamily="34" charset="0"/>
                <a:cs typeface="Times New Roman" panose="02020603050405020304" pitchFamily="18" charset="0"/>
              </a:rPr>
              <a:t>today, </a:t>
            </a:r>
            <a:r>
              <a:rPr lang="en-US">
                <a:latin typeface="Calibri" panose="020F0502020204030204" pitchFamily="34" charset="0"/>
                <a:ea typeface="Calibri" panose="020F0502020204030204" pitchFamily="34" charset="0"/>
                <a:cs typeface="Times New Roman" panose="02020603050405020304" pitchFamily="18" charset="0"/>
              </a:rPr>
              <a:t>to stay on our Budget </a:t>
            </a:r>
            <a:r>
              <a:rPr lang="en-US" err="1">
                <a:latin typeface="Calibri" panose="020F0502020204030204" pitchFamily="34" charset="0"/>
                <a:ea typeface="Calibri" panose="020F0502020204030204" pitchFamily="34" charset="0"/>
                <a:cs typeface="Times New Roman" panose="02020603050405020304" pitchFamily="18" charset="0"/>
              </a:rPr>
              <a:t>calender</a:t>
            </a:r>
            <a:r>
              <a:rPr lang="en-US">
                <a:latin typeface="Calibri" panose="020F0502020204030204" pitchFamily="34" charset="0"/>
                <a:ea typeface="Calibri" panose="020F0502020204030204" pitchFamily="34" charset="0"/>
                <a:cs typeface="Times New Roman" panose="02020603050405020304" pitchFamily="18" charset="0"/>
              </a:rPr>
              <a:t> schedule.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a:effectLst/>
              <a:latin typeface="Times New Roman" panose="02020603050405020304" pitchFamily="18" charset="0"/>
              <a:ea typeface="Times New Roman" panose="02020603050405020304" pitchFamily="18" charset="0"/>
            </a:endParaRPr>
          </a:p>
          <a:p>
            <a:endParaRPr lang="en-US"/>
          </a:p>
        </p:txBody>
      </p:sp>
    </p:spTree>
    <p:extLst>
      <p:ext uri="{BB962C8B-B14F-4D97-AF65-F5344CB8AC3E}">
        <p14:creationId xmlns:p14="http://schemas.microsoft.com/office/powerpoint/2010/main" val="3198959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FEC7E6-856B-E475-37F9-1AE2E8DCBF38}"/>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E0A616B3-870E-90CC-030E-37678580BD8D}"/>
              </a:ext>
            </a:extLst>
          </p:cNvPr>
          <p:cNvPicPr>
            <a:picLocks noChangeAspect="1"/>
          </p:cNvPicPr>
          <p:nvPr/>
        </p:nvPicPr>
        <p:blipFill>
          <a:blip r:embed="rId2"/>
          <a:stretch>
            <a:fillRect/>
          </a:stretch>
        </p:blipFill>
        <p:spPr>
          <a:xfrm>
            <a:off x="1427584" y="1707502"/>
            <a:ext cx="7458141" cy="3547727"/>
          </a:xfrm>
          <a:prstGeom prst="rect">
            <a:avLst/>
          </a:prstGeom>
        </p:spPr>
      </p:pic>
      <p:sp>
        <p:nvSpPr>
          <p:cNvPr id="5" name="TextBox 4">
            <a:extLst>
              <a:ext uri="{FF2B5EF4-FFF2-40B4-BE49-F238E27FC236}">
                <a16:creationId xmlns:a16="http://schemas.microsoft.com/office/drawing/2014/main" id="{B2344437-59ED-2160-2762-BBE5C859965A}"/>
              </a:ext>
            </a:extLst>
          </p:cNvPr>
          <p:cNvSpPr txBox="1"/>
          <p:nvPr/>
        </p:nvSpPr>
        <p:spPr>
          <a:xfrm>
            <a:off x="2276668" y="5402424"/>
            <a:ext cx="6167535" cy="276999"/>
          </a:xfrm>
          <a:prstGeom prst="rect">
            <a:avLst/>
          </a:prstGeom>
          <a:noFill/>
        </p:spPr>
        <p:txBody>
          <a:bodyPr wrap="square" rtlCol="0">
            <a:spAutoFit/>
          </a:bodyPr>
          <a:lstStyle/>
          <a:p>
            <a:r>
              <a:rPr lang="en-US" sz="1200" i="1"/>
              <a:t>Historical Data for all localities – Only Pittsylvania adjusted for New Reassessment</a:t>
            </a:r>
          </a:p>
        </p:txBody>
      </p:sp>
    </p:spTree>
    <p:extLst>
      <p:ext uri="{BB962C8B-B14F-4D97-AF65-F5344CB8AC3E}">
        <p14:creationId xmlns:p14="http://schemas.microsoft.com/office/powerpoint/2010/main" val="3764544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85EFD1-4DE5-4718-6DF7-C94A94E6EB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F4E0FC-57CD-CFBA-3ECF-2CCC05A20C58}"/>
              </a:ext>
            </a:extLst>
          </p:cNvPr>
          <p:cNvSpPr>
            <a:spLocks noGrp="1"/>
          </p:cNvSpPr>
          <p:nvPr>
            <p:ph type="title"/>
          </p:nvPr>
        </p:nvSpPr>
        <p:spPr>
          <a:xfrm>
            <a:off x="668761" y="309776"/>
            <a:ext cx="9289627" cy="968518"/>
          </a:xfrm>
        </p:spPr>
        <p:txBody>
          <a:bodyPr>
            <a:normAutofit fontScale="90000"/>
          </a:bodyPr>
          <a:lstStyle/>
          <a:p>
            <a:pPr algn="ctr"/>
            <a:r>
              <a:rPr lang="en-US"/>
              <a:t>Discussion Topic:</a:t>
            </a:r>
            <a:br>
              <a:rPr lang="en-US"/>
            </a:br>
            <a:r>
              <a:rPr lang="en-US"/>
              <a:t>Tax Rate Relief</a:t>
            </a:r>
          </a:p>
        </p:txBody>
      </p:sp>
      <p:pic>
        <p:nvPicPr>
          <p:cNvPr id="4" name="Picture 3">
            <a:extLst>
              <a:ext uri="{FF2B5EF4-FFF2-40B4-BE49-F238E27FC236}">
                <a16:creationId xmlns:a16="http://schemas.microsoft.com/office/drawing/2014/main" id="{F40C1740-4349-656C-3766-960EABDC1D18}"/>
              </a:ext>
            </a:extLst>
          </p:cNvPr>
          <p:cNvPicPr>
            <a:picLocks noChangeAspect="1"/>
          </p:cNvPicPr>
          <p:nvPr/>
        </p:nvPicPr>
        <p:blipFill>
          <a:blip r:embed="rId2"/>
          <a:stretch>
            <a:fillRect/>
          </a:stretch>
        </p:blipFill>
        <p:spPr>
          <a:xfrm>
            <a:off x="668761" y="1474236"/>
            <a:ext cx="8881066" cy="3107095"/>
          </a:xfrm>
          <a:prstGeom prst="rect">
            <a:avLst/>
          </a:prstGeom>
        </p:spPr>
      </p:pic>
    </p:spTree>
    <p:extLst>
      <p:ext uri="{BB962C8B-B14F-4D97-AF65-F5344CB8AC3E}">
        <p14:creationId xmlns:p14="http://schemas.microsoft.com/office/powerpoint/2010/main" val="3104226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EC79ED-AA32-683E-F860-3D77C5E2E5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C658DF-A1B3-5435-A3D2-CDEE48C9815E}"/>
              </a:ext>
            </a:extLst>
          </p:cNvPr>
          <p:cNvSpPr>
            <a:spLocks noGrp="1"/>
          </p:cNvSpPr>
          <p:nvPr>
            <p:ph type="title"/>
          </p:nvPr>
        </p:nvSpPr>
        <p:spPr>
          <a:xfrm>
            <a:off x="1593410" y="151156"/>
            <a:ext cx="8168276" cy="1043162"/>
          </a:xfrm>
        </p:spPr>
        <p:txBody>
          <a:bodyPr>
            <a:normAutofit fontScale="90000"/>
          </a:bodyPr>
          <a:lstStyle/>
          <a:p>
            <a:pPr algn="ctr"/>
            <a:r>
              <a:rPr lang="en-US"/>
              <a:t> Tax Rate to Balance the Budget for Today and the Future</a:t>
            </a:r>
          </a:p>
        </p:txBody>
      </p:sp>
      <p:sp>
        <p:nvSpPr>
          <p:cNvPr id="3" name="Content Placeholder 2">
            <a:extLst>
              <a:ext uri="{FF2B5EF4-FFF2-40B4-BE49-F238E27FC236}">
                <a16:creationId xmlns:a16="http://schemas.microsoft.com/office/drawing/2014/main" id="{E0DD1D99-4FF3-8392-4078-E126269D212F}"/>
              </a:ext>
            </a:extLst>
          </p:cNvPr>
          <p:cNvSpPr>
            <a:spLocks noGrp="1"/>
          </p:cNvSpPr>
          <p:nvPr>
            <p:ph idx="1"/>
          </p:nvPr>
        </p:nvSpPr>
        <p:spPr>
          <a:xfrm>
            <a:off x="1113575" y="1367073"/>
            <a:ext cx="9225481" cy="3425129"/>
          </a:xfrm>
        </p:spPr>
        <p:txBody>
          <a:bodyPr vert="horz" lIns="91440" tIns="45720" rIns="91440" bIns="45720" rtlCol="0" anchor="t">
            <a:normAutofit fontScale="85000" lnSpcReduction="20000"/>
          </a:bodyPr>
          <a:lstStyle/>
          <a:p>
            <a:r>
              <a:rPr lang="en-US" sz="2400" b="1"/>
              <a:t>This budget recommends a tax rate of 59¢, which is the balanced budget which we present to you now.</a:t>
            </a:r>
            <a:r>
              <a:rPr lang="en-US" sz="2400"/>
              <a:t> This rate allows us to do the new things we mentioned above </a:t>
            </a:r>
            <a:r>
              <a:rPr lang="en-US" sz="2400" i="1"/>
              <a:t>to strengthen the organization and impact the community for 2025 and will allow for some growth over the following 3 fiscal years, </a:t>
            </a:r>
            <a:r>
              <a:rPr lang="en-US" sz="2400"/>
              <a:t>including a Debt Reserve fund for our large capital items such as the jail and courthouse, new Recreation possibilities, more Sheriff, Fire-Rescue and School funding, and continued funding for operational capital items needed to function day-to-day such as Sheriff patrol vehicles, computer equipment and fire-rescue SCBA/personal protection equipment.</a:t>
            </a:r>
          </a:p>
          <a:p>
            <a:pPr marL="0" indent="0">
              <a:buNone/>
            </a:pPr>
            <a:endParaRPr lang="en-US" sz="2400"/>
          </a:p>
          <a:p>
            <a:r>
              <a:rPr lang="en-US" sz="2400"/>
              <a:t>We ask that you approve this recommended budget and tax rate for advertisement.</a:t>
            </a:r>
          </a:p>
          <a:p>
            <a:pPr marL="0" indent="0">
              <a:buNone/>
            </a:pPr>
            <a:endParaRPr lang="en-US" sz="2400"/>
          </a:p>
          <a:p>
            <a:pPr marL="0" indent="0">
              <a:buNone/>
            </a:pPr>
            <a:endParaRPr lang="en-US" sz="2400"/>
          </a:p>
          <a:p>
            <a:pPr marL="0" indent="0">
              <a:buNone/>
            </a:pPr>
            <a:endParaRPr lang="en-US" sz="2400"/>
          </a:p>
        </p:txBody>
      </p:sp>
    </p:spTree>
    <p:extLst>
      <p:ext uri="{BB962C8B-B14F-4D97-AF65-F5344CB8AC3E}">
        <p14:creationId xmlns:p14="http://schemas.microsoft.com/office/powerpoint/2010/main" val="601009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805C0-D235-11F3-217E-BCE06F5AEBF4}"/>
              </a:ext>
            </a:extLst>
          </p:cNvPr>
          <p:cNvSpPr>
            <a:spLocks noGrp="1"/>
          </p:cNvSpPr>
          <p:nvPr>
            <p:ph type="title"/>
          </p:nvPr>
        </p:nvSpPr>
        <p:spPr>
          <a:xfrm>
            <a:off x="249134" y="-274319"/>
            <a:ext cx="9721677" cy="1362456"/>
          </a:xfrm>
        </p:spPr>
        <p:txBody>
          <a:bodyPr>
            <a:normAutofit/>
          </a:bodyPr>
          <a:lstStyle/>
          <a:p>
            <a:pPr algn="ctr"/>
            <a:br>
              <a:rPr lang="en-US" dirty="0"/>
            </a:br>
            <a:r>
              <a:rPr lang="en-US" sz="2800" dirty="0">
                <a:solidFill>
                  <a:schemeClr val="accent2"/>
                </a:solidFill>
              </a:rPr>
              <a:t>Effect of 59-cent tax rate on properties of different values </a:t>
            </a:r>
            <a:br>
              <a:rPr lang="en-US" sz="2800" dirty="0">
                <a:solidFill>
                  <a:srgbClr val="002060"/>
                </a:solidFill>
              </a:rPr>
            </a:br>
            <a:r>
              <a:rPr lang="en-US" sz="1800" i="1" dirty="0">
                <a:solidFill>
                  <a:srgbClr val="002060"/>
                </a:solidFill>
              </a:rPr>
              <a:t>Based on average property value increase of 48% due to 2024 reassessment</a:t>
            </a:r>
          </a:p>
        </p:txBody>
      </p:sp>
      <p:pic>
        <p:nvPicPr>
          <p:cNvPr id="10" name="Content Placeholder 9" descr="A yellow house with blue roof">
            <a:extLst>
              <a:ext uri="{FF2B5EF4-FFF2-40B4-BE49-F238E27FC236}">
                <a16:creationId xmlns:a16="http://schemas.microsoft.com/office/drawing/2014/main" id="{350837E6-8D45-F82C-F64C-6DD365BD0DB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70238" y="1329724"/>
            <a:ext cx="2743200" cy="1866900"/>
          </a:xfrm>
        </p:spPr>
      </p:pic>
      <p:sp>
        <p:nvSpPr>
          <p:cNvPr id="11" name="TextBox 10">
            <a:extLst>
              <a:ext uri="{FF2B5EF4-FFF2-40B4-BE49-F238E27FC236}">
                <a16:creationId xmlns:a16="http://schemas.microsoft.com/office/drawing/2014/main" id="{3B5DC7BA-8C2F-686B-DACE-1E53492AA6F4}"/>
              </a:ext>
            </a:extLst>
          </p:cNvPr>
          <p:cNvSpPr txBox="1"/>
          <p:nvPr/>
        </p:nvSpPr>
        <p:spPr>
          <a:xfrm>
            <a:off x="3799332" y="3300984"/>
            <a:ext cx="3282696" cy="3970318"/>
          </a:xfrm>
          <a:prstGeom prst="rect">
            <a:avLst/>
          </a:prstGeom>
          <a:noFill/>
        </p:spPr>
        <p:txBody>
          <a:bodyPr wrap="square" rtlCol="0">
            <a:spAutoFit/>
          </a:bodyPr>
          <a:lstStyle/>
          <a:p>
            <a:r>
              <a:rPr lang="en-US" b="1" dirty="0"/>
              <a:t>Value before: </a:t>
            </a:r>
            <a:r>
              <a:rPr lang="en-US" dirty="0"/>
              <a:t>$150,000 = $930 per year or $77.50 a month</a:t>
            </a:r>
          </a:p>
          <a:p>
            <a:endParaRPr lang="en-US" dirty="0"/>
          </a:p>
          <a:p>
            <a:r>
              <a:rPr lang="en-US" b="1" dirty="0"/>
              <a:t>Value after: </a:t>
            </a:r>
            <a:r>
              <a:rPr lang="en-US" dirty="0"/>
              <a:t>$222,000 = $1,309.80 per year or $109.15 a month</a:t>
            </a:r>
          </a:p>
          <a:p>
            <a:endParaRPr lang="en-US" dirty="0"/>
          </a:p>
          <a:p>
            <a:r>
              <a:rPr lang="en-US" b="1" dirty="0">
                <a:solidFill>
                  <a:srgbClr val="FF0000"/>
                </a:solidFill>
              </a:rPr>
              <a:t>Difference: </a:t>
            </a:r>
            <a:r>
              <a:rPr lang="en-US" dirty="0">
                <a:solidFill>
                  <a:srgbClr val="FF0000"/>
                </a:solidFill>
              </a:rPr>
              <a:t>$379.80 per year or $31.65 a month</a:t>
            </a:r>
          </a:p>
          <a:p>
            <a:endParaRPr lang="en-US" dirty="0">
              <a:solidFill>
                <a:srgbClr val="FF0000"/>
              </a:solidFill>
            </a:endParaRPr>
          </a:p>
          <a:p>
            <a:r>
              <a:rPr lang="en-US" dirty="0">
                <a:solidFill>
                  <a:schemeClr val="tx2">
                    <a:lumMod val="75000"/>
                  </a:schemeClr>
                </a:solidFill>
              </a:rPr>
              <a:t>Savings per penny: $22.20</a:t>
            </a:r>
          </a:p>
          <a:p>
            <a:endParaRPr lang="en-US" dirty="0"/>
          </a:p>
          <a:p>
            <a:endParaRPr lang="en-US" dirty="0"/>
          </a:p>
        </p:txBody>
      </p:sp>
      <p:pic>
        <p:nvPicPr>
          <p:cNvPr id="13" name="Picture 12" descr="A house with trees and windows&#10;&#10;Description automatically generated">
            <a:extLst>
              <a:ext uri="{FF2B5EF4-FFF2-40B4-BE49-F238E27FC236}">
                <a16:creationId xmlns:a16="http://schemas.microsoft.com/office/drawing/2014/main" id="{56D5FA04-8D9F-C4C4-5093-F82E12E949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4675" y="1088136"/>
            <a:ext cx="2384349" cy="2115298"/>
          </a:xfrm>
          <a:prstGeom prst="rect">
            <a:avLst/>
          </a:prstGeom>
        </p:spPr>
      </p:pic>
      <p:sp>
        <p:nvSpPr>
          <p:cNvPr id="18" name="TextBox 17">
            <a:extLst>
              <a:ext uri="{FF2B5EF4-FFF2-40B4-BE49-F238E27FC236}">
                <a16:creationId xmlns:a16="http://schemas.microsoft.com/office/drawing/2014/main" id="{9141644A-B54A-E29B-1CAC-A92524121048}"/>
              </a:ext>
            </a:extLst>
          </p:cNvPr>
          <p:cNvSpPr txBox="1"/>
          <p:nvPr/>
        </p:nvSpPr>
        <p:spPr>
          <a:xfrm>
            <a:off x="7262812" y="3279583"/>
            <a:ext cx="3282696" cy="3970318"/>
          </a:xfrm>
          <a:prstGeom prst="rect">
            <a:avLst/>
          </a:prstGeom>
          <a:noFill/>
        </p:spPr>
        <p:txBody>
          <a:bodyPr wrap="square" rtlCol="0">
            <a:spAutoFit/>
          </a:bodyPr>
          <a:lstStyle/>
          <a:p>
            <a:r>
              <a:rPr lang="en-US" b="1" dirty="0"/>
              <a:t>Value before: </a:t>
            </a:r>
            <a:r>
              <a:rPr lang="en-US" dirty="0"/>
              <a:t>$200,000 = $1240 per year or $103.33 a month</a:t>
            </a:r>
          </a:p>
          <a:p>
            <a:endParaRPr lang="en-US" dirty="0"/>
          </a:p>
          <a:p>
            <a:r>
              <a:rPr lang="en-US" b="1" dirty="0"/>
              <a:t>Value after: </a:t>
            </a:r>
            <a:r>
              <a:rPr lang="en-US" dirty="0"/>
              <a:t>$296,000 = $1,746.40 per year or $145.53 a month</a:t>
            </a:r>
          </a:p>
          <a:p>
            <a:endParaRPr lang="en-US" dirty="0"/>
          </a:p>
          <a:p>
            <a:r>
              <a:rPr lang="en-US" b="1" dirty="0">
                <a:solidFill>
                  <a:srgbClr val="FF0000"/>
                </a:solidFill>
              </a:rPr>
              <a:t>Difference: </a:t>
            </a:r>
            <a:r>
              <a:rPr lang="en-US" dirty="0">
                <a:solidFill>
                  <a:srgbClr val="FF0000"/>
                </a:solidFill>
              </a:rPr>
              <a:t>$506.40 per year or </a:t>
            </a:r>
            <a:r>
              <a:rPr lang="en-US">
                <a:solidFill>
                  <a:srgbClr val="FF0000"/>
                </a:solidFill>
              </a:rPr>
              <a:t>$42.20 </a:t>
            </a:r>
            <a:r>
              <a:rPr lang="en-US" dirty="0">
                <a:solidFill>
                  <a:srgbClr val="FF0000"/>
                </a:solidFill>
              </a:rPr>
              <a:t>a month</a:t>
            </a:r>
          </a:p>
          <a:p>
            <a:endParaRPr lang="en-US" dirty="0">
              <a:solidFill>
                <a:srgbClr val="FF0000"/>
              </a:solidFill>
            </a:endParaRPr>
          </a:p>
          <a:p>
            <a:r>
              <a:rPr lang="en-US" dirty="0">
                <a:solidFill>
                  <a:schemeClr val="tx2">
                    <a:lumMod val="75000"/>
                  </a:schemeClr>
                </a:solidFill>
              </a:rPr>
              <a:t>Savings per penny: $29.60</a:t>
            </a:r>
          </a:p>
          <a:p>
            <a:endParaRPr lang="en-US" dirty="0"/>
          </a:p>
          <a:p>
            <a:endParaRPr lang="en-US" dirty="0"/>
          </a:p>
        </p:txBody>
      </p:sp>
      <p:pic>
        <p:nvPicPr>
          <p:cNvPr id="20" name="Picture 19" descr="A house with a porch and a door&#10;&#10;Description automatically generated">
            <a:extLst>
              <a:ext uri="{FF2B5EF4-FFF2-40B4-BE49-F238E27FC236}">
                <a16:creationId xmlns:a16="http://schemas.microsoft.com/office/drawing/2014/main" id="{288C1F5E-3048-0FC7-3209-7AABF860B7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1287624"/>
            <a:ext cx="2476500" cy="1914525"/>
          </a:xfrm>
          <a:prstGeom prst="rect">
            <a:avLst/>
          </a:prstGeom>
        </p:spPr>
      </p:pic>
      <p:sp>
        <p:nvSpPr>
          <p:cNvPr id="21" name="TextBox 20">
            <a:extLst>
              <a:ext uri="{FF2B5EF4-FFF2-40B4-BE49-F238E27FC236}">
                <a16:creationId xmlns:a16="http://schemas.microsoft.com/office/drawing/2014/main" id="{E2C8975D-FCBD-476B-A265-C9C7694A8296}"/>
              </a:ext>
            </a:extLst>
          </p:cNvPr>
          <p:cNvSpPr txBox="1"/>
          <p:nvPr/>
        </p:nvSpPr>
        <p:spPr>
          <a:xfrm>
            <a:off x="399860" y="3301769"/>
            <a:ext cx="3282696" cy="3970318"/>
          </a:xfrm>
          <a:prstGeom prst="rect">
            <a:avLst/>
          </a:prstGeom>
          <a:noFill/>
        </p:spPr>
        <p:txBody>
          <a:bodyPr wrap="square" rtlCol="0">
            <a:spAutoFit/>
          </a:bodyPr>
          <a:lstStyle/>
          <a:p>
            <a:r>
              <a:rPr lang="en-US" b="1" dirty="0"/>
              <a:t>Value before: </a:t>
            </a:r>
            <a:r>
              <a:rPr lang="en-US" dirty="0"/>
              <a:t>$125,000 = $775 per year or $64.58 a month</a:t>
            </a:r>
          </a:p>
          <a:p>
            <a:endParaRPr lang="en-US" dirty="0"/>
          </a:p>
          <a:p>
            <a:r>
              <a:rPr lang="en-US" b="1" dirty="0"/>
              <a:t>Value after: </a:t>
            </a:r>
            <a:r>
              <a:rPr lang="en-US" dirty="0"/>
              <a:t>$185,000 = $1,091.50 per year or $90.95 a month</a:t>
            </a:r>
          </a:p>
          <a:p>
            <a:endParaRPr lang="en-US" dirty="0"/>
          </a:p>
          <a:p>
            <a:r>
              <a:rPr lang="en-US" b="1" dirty="0">
                <a:solidFill>
                  <a:srgbClr val="FF0000"/>
                </a:solidFill>
              </a:rPr>
              <a:t>Difference: </a:t>
            </a:r>
            <a:r>
              <a:rPr lang="en-US" dirty="0">
                <a:solidFill>
                  <a:srgbClr val="FF0000"/>
                </a:solidFill>
              </a:rPr>
              <a:t>$316.50 per year or $26.37 a month</a:t>
            </a:r>
          </a:p>
          <a:p>
            <a:endParaRPr lang="en-US" dirty="0">
              <a:solidFill>
                <a:srgbClr val="FF0000"/>
              </a:solidFill>
            </a:endParaRPr>
          </a:p>
          <a:p>
            <a:r>
              <a:rPr lang="en-US" dirty="0">
                <a:solidFill>
                  <a:schemeClr val="tx2">
                    <a:lumMod val="75000"/>
                  </a:schemeClr>
                </a:solidFill>
              </a:rPr>
              <a:t>Savings per penny: $18.50</a:t>
            </a:r>
          </a:p>
          <a:p>
            <a:endParaRPr lang="en-US" dirty="0"/>
          </a:p>
          <a:p>
            <a:endParaRPr lang="en-US" dirty="0"/>
          </a:p>
        </p:txBody>
      </p:sp>
      <p:cxnSp>
        <p:nvCxnSpPr>
          <p:cNvPr id="24" name="Straight Connector 23">
            <a:extLst>
              <a:ext uri="{FF2B5EF4-FFF2-40B4-BE49-F238E27FC236}">
                <a16:creationId xmlns:a16="http://schemas.microsoft.com/office/drawing/2014/main" id="{4B8E6D49-F8E5-712E-C634-825C908569DE}"/>
              </a:ext>
            </a:extLst>
          </p:cNvPr>
          <p:cNvCxnSpPr>
            <a:cxnSpLocks/>
          </p:cNvCxnSpPr>
          <p:nvPr/>
        </p:nvCxnSpPr>
        <p:spPr>
          <a:xfrm>
            <a:off x="3682556" y="1287624"/>
            <a:ext cx="0" cy="557037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8762FBD-5298-F944-6AE3-80DAB851A719}"/>
              </a:ext>
            </a:extLst>
          </p:cNvPr>
          <p:cNvCxnSpPr>
            <a:cxnSpLocks/>
          </p:cNvCxnSpPr>
          <p:nvPr/>
        </p:nvCxnSpPr>
        <p:spPr>
          <a:xfrm>
            <a:off x="7082028" y="1287624"/>
            <a:ext cx="0" cy="55703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33FF588-138F-E6B9-F14D-F2F5FD83BA52}"/>
              </a:ext>
            </a:extLst>
          </p:cNvPr>
          <p:cNvCxnSpPr>
            <a:cxnSpLocks/>
          </p:cNvCxnSpPr>
          <p:nvPr/>
        </p:nvCxnSpPr>
        <p:spPr>
          <a:xfrm>
            <a:off x="9555480" y="1011987"/>
            <a:ext cx="173544" cy="98140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7305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AFD35-C55F-6819-08A6-0F4A3D86F70D}"/>
              </a:ext>
            </a:extLst>
          </p:cNvPr>
          <p:cNvSpPr>
            <a:spLocks noGrp="1"/>
          </p:cNvSpPr>
          <p:nvPr>
            <p:ph type="title"/>
          </p:nvPr>
        </p:nvSpPr>
        <p:spPr>
          <a:xfrm>
            <a:off x="606312" y="195943"/>
            <a:ext cx="8596668" cy="446853"/>
          </a:xfrm>
        </p:spPr>
        <p:txBody>
          <a:bodyPr>
            <a:normAutofit fontScale="90000"/>
          </a:bodyPr>
          <a:lstStyle/>
          <a:p>
            <a:pPr algn="ctr"/>
            <a:r>
              <a:rPr lang="en-US"/>
              <a:t>			  </a:t>
            </a:r>
            <a:r>
              <a:rPr lang="en-US" u="sng"/>
              <a:t>Budget Challenges</a:t>
            </a:r>
          </a:p>
        </p:txBody>
      </p:sp>
      <p:sp>
        <p:nvSpPr>
          <p:cNvPr id="3" name="Content Placeholder 2">
            <a:extLst>
              <a:ext uri="{FF2B5EF4-FFF2-40B4-BE49-F238E27FC236}">
                <a16:creationId xmlns:a16="http://schemas.microsoft.com/office/drawing/2014/main" id="{ADB5710F-9502-F8ED-BD57-EB4F64E91134}"/>
              </a:ext>
            </a:extLst>
          </p:cNvPr>
          <p:cNvSpPr>
            <a:spLocks noGrp="1"/>
          </p:cNvSpPr>
          <p:nvPr>
            <p:ph idx="1"/>
          </p:nvPr>
        </p:nvSpPr>
        <p:spPr>
          <a:xfrm>
            <a:off x="715224" y="887239"/>
            <a:ext cx="10076506" cy="5699991"/>
          </a:xfrm>
        </p:spPr>
        <p:txBody>
          <a:bodyPr vert="horz" lIns="91440" tIns="45720" rIns="91440" bIns="45720" rtlCol="0" anchor="t">
            <a:noAutofit/>
          </a:bodyPr>
          <a:lstStyle/>
          <a:p>
            <a:r>
              <a:rPr lang="en-US" sz="1600" i="1"/>
              <a:t>No one wants more taxes</a:t>
            </a:r>
            <a:r>
              <a:rPr lang="en-US" sz="1600"/>
              <a:t>, particularly with the recent increase in property values. The Staff goal was to examine the budget requests for the </a:t>
            </a:r>
            <a:r>
              <a:rPr lang="en-US" sz="1600" u="sng"/>
              <a:t>level of service </a:t>
            </a:r>
            <a:r>
              <a:rPr lang="en-US" sz="1600"/>
              <a:t>demanded by our citizens, </a:t>
            </a:r>
            <a:r>
              <a:rPr lang="en-US" sz="1600" u="sng"/>
              <a:t>now and going forward, </a:t>
            </a:r>
            <a:r>
              <a:rPr lang="en-US" sz="1600"/>
              <a:t>then lower the tax rate to that level, which is a 3 Cent reduction. Requests were $10.1 million; we cut nearly $2 million out of the budget: </a:t>
            </a:r>
            <a:r>
              <a:rPr lang="en-US" sz="1600" b="1"/>
              <a:t>we cut or reduced all non-essential requests</a:t>
            </a:r>
            <a:r>
              <a:rPr lang="en-US" sz="1600"/>
              <a:t>.  </a:t>
            </a:r>
            <a:r>
              <a:rPr lang="en-US" sz="1600" i="1"/>
              <a:t>No wish list allowed</a:t>
            </a:r>
            <a:r>
              <a:rPr lang="en-US" sz="1600"/>
              <a:t>!</a:t>
            </a:r>
          </a:p>
          <a:p>
            <a:r>
              <a:rPr lang="en-US" sz="1600"/>
              <a:t>This year’s budget began with a $2 million deficit </a:t>
            </a:r>
            <a:r>
              <a:rPr lang="en-US" sz="1600" b="1"/>
              <a:t>(due to increased costs the last 6 years, with no corresponding tax increase)</a:t>
            </a:r>
            <a:r>
              <a:rPr lang="en-US" sz="1600"/>
              <a:t>. These costs caught up with us this year, requiring a $2,000,000 transfer from Solid Waste fund balance to fill the gap in the General Fund. </a:t>
            </a:r>
            <a:r>
              <a:rPr lang="en-US" sz="1600" i="1"/>
              <a:t>This year, </a:t>
            </a:r>
            <a:r>
              <a:rPr lang="en-US" sz="1600"/>
              <a:t>we need to match </a:t>
            </a:r>
            <a:r>
              <a:rPr lang="en-US" sz="1600" i="1"/>
              <a:t>ongoing revenues with ongoing costs </a:t>
            </a:r>
            <a:r>
              <a:rPr lang="en-US" sz="1600"/>
              <a:t>and </a:t>
            </a:r>
            <a:r>
              <a:rPr lang="en-US" sz="1600" u="sng"/>
              <a:t>not use </a:t>
            </a:r>
            <a:r>
              <a:rPr lang="en-US" sz="1600"/>
              <a:t>fund balance. As with any business, we must operate and pay the bills, as an ongoing organization with payroll, equipment, fuel costs, </a:t>
            </a:r>
            <a:r>
              <a:rPr lang="en-US" sz="1600" i="1"/>
              <a:t>within the limits of current revenues.</a:t>
            </a:r>
          </a:p>
          <a:p>
            <a:r>
              <a:rPr lang="en-US" sz="1600"/>
              <a:t>We have long-term multi-million $$ capital projects with the new Jail, renovations to Historic buildings, a future Courthouse complex, among others. </a:t>
            </a:r>
            <a:r>
              <a:rPr lang="en-US" sz="1600" u="sng"/>
              <a:t>We need to plan for the long term and not just today</a:t>
            </a:r>
            <a:r>
              <a:rPr lang="en-US" sz="1600"/>
              <a:t>! For instance, this year we establish a Debt Reserve fund, to plan for these costs down the road.</a:t>
            </a:r>
          </a:p>
          <a:p>
            <a:r>
              <a:rPr lang="en-US" sz="1600"/>
              <a:t>The State contribution to Schools was reduced due to the increased local composite index, which we must cover as per Standard of Quality Requirements. The last two years we gave Schools 6% above the base SOQ standard and recommend doing so again, to </a:t>
            </a:r>
            <a:r>
              <a:rPr lang="en-US" sz="1600" i="1"/>
              <a:t>maintain the high standard of our schools, whose scores rank well above our surrounding school systems, and as high as the top 12% in the State.</a:t>
            </a:r>
          </a:p>
        </p:txBody>
      </p:sp>
    </p:spTree>
    <p:extLst>
      <p:ext uri="{BB962C8B-B14F-4D97-AF65-F5344CB8AC3E}">
        <p14:creationId xmlns:p14="http://schemas.microsoft.com/office/powerpoint/2010/main" val="1642888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32804-E7C5-9397-D190-64409C6DB9E4}"/>
              </a:ext>
            </a:extLst>
          </p:cNvPr>
          <p:cNvSpPr>
            <a:spLocks noGrp="1"/>
          </p:cNvSpPr>
          <p:nvPr>
            <p:ph type="title"/>
          </p:nvPr>
        </p:nvSpPr>
        <p:spPr>
          <a:xfrm>
            <a:off x="1747318" y="208231"/>
            <a:ext cx="7550591" cy="642795"/>
          </a:xfrm>
        </p:spPr>
        <p:txBody>
          <a:bodyPr>
            <a:normAutofit fontScale="90000"/>
          </a:bodyPr>
          <a:lstStyle/>
          <a:p>
            <a:pPr algn="ctr"/>
            <a:r>
              <a:rPr lang="en-US"/>
              <a:t>	</a:t>
            </a:r>
            <a:r>
              <a:rPr lang="en-US" sz="2200" b="1" i="1"/>
              <a:t>Forward-Looking</a:t>
            </a:r>
            <a:r>
              <a:rPr lang="en-US" sz="2200"/>
              <a:t> Strategic Goals Achieved with This 	Budget Recommendation</a:t>
            </a:r>
          </a:p>
        </p:txBody>
      </p:sp>
      <p:sp>
        <p:nvSpPr>
          <p:cNvPr id="3" name="Content Placeholder 2">
            <a:extLst>
              <a:ext uri="{FF2B5EF4-FFF2-40B4-BE49-F238E27FC236}">
                <a16:creationId xmlns:a16="http://schemas.microsoft.com/office/drawing/2014/main" id="{41289BB5-9D66-3934-79D1-9996CAE5D8CE}"/>
              </a:ext>
            </a:extLst>
          </p:cNvPr>
          <p:cNvSpPr>
            <a:spLocks noGrp="1"/>
          </p:cNvSpPr>
          <p:nvPr>
            <p:ph idx="1"/>
          </p:nvPr>
        </p:nvSpPr>
        <p:spPr>
          <a:xfrm>
            <a:off x="688064" y="1077361"/>
            <a:ext cx="10692142" cy="5640309"/>
          </a:xfrm>
        </p:spPr>
        <p:txBody>
          <a:bodyPr>
            <a:normAutofit fontScale="25000" lnSpcReduction="20000"/>
          </a:bodyPr>
          <a:lstStyle/>
          <a:p>
            <a:pPr marL="0" marR="0" lvl="0" indent="0" algn="just">
              <a:lnSpc>
                <a:spcPct val="107000"/>
              </a:lnSpc>
              <a:spcBef>
                <a:spcPts val="0"/>
              </a:spcBef>
              <a:spcAft>
                <a:spcPts val="800"/>
              </a:spcAft>
              <a:buNone/>
            </a:pP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This budget recommendation allows us to </a:t>
            </a:r>
            <a:r>
              <a:rPr lang="en-US" sz="72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catch up to the 6 years of increased expenses</a:t>
            </a: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7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then propels us forward to build a stronger community in the future</a:t>
            </a: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by:</a:t>
            </a:r>
          </a:p>
          <a:p>
            <a:pPr marR="0" lvl="0" algn="just">
              <a:lnSpc>
                <a:spcPct val="107000"/>
              </a:lnSpc>
              <a:spcBef>
                <a:spcPts val="0"/>
              </a:spcBef>
              <a:spcAft>
                <a:spcPts val="800"/>
              </a:spcAft>
              <a:buFont typeface="+mj-lt"/>
              <a:buAutoNum type="arabicPeriod"/>
            </a:pP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Providing more funding to </a:t>
            </a:r>
            <a:r>
              <a:rPr lang="en-US" sz="7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public safety (Sheriff, Fire-Rescue), building more capacity in the system, for a safer community</a:t>
            </a:r>
            <a:endPar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 typeface="+mj-lt"/>
              <a:buAutoNum type="arabicPeriod"/>
            </a:pP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Staying on track with new </a:t>
            </a:r>
            <a:r>
              <a:rPr lang="en-US" sz="7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Jail project</a:t>
            </a: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timeline</a:t>
            </a:r>
          </a:p>
          <a:p>
            <a:pPr algn="just">
              <a:lnSpc>
                <a:spcPct val="107000"/>
              </a:lnSpc>
              <a:spcBef>
                <a:spcPts val="0"/>
              </a:spcBef>
              <a:spcAft>
                <a:spcPts val="800"/>
              </a:spcAft>
              <a:buFont typeface="+mj-lt"/>
              <a:buAutoNum type="arabicPeriod"/>
            </a:pP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Providing sufficient school funding </a:t>
            </a:r>
            <a:r>
              <a:rPr lang="en-US" sz="7200">
                <a:solidFill>
                  <a:schemeClr val="tx1"/>
                </a:solidFill>
                <a:latin typeface="Calibri" panose="020F0502020204030204" pitchFamily="34" charset="0"/>
                <a:ea typeface="Calibri" panose="020F0502020204030204" pitchFamily="34" charset="0"/>
                <a:cs typeface="Times New Roman" panose="02020603050405020304" pitchFamily="18" charset="0"/>
              </a:rPr>
              <a:t>for continued upward </a:t>
            </a:r>
            <a:r>
              <a:rPr lang="en-US" sz="7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academic excellence</a:t>
            </a:r>
            <a:endPar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Font typeface="+mj-lt"/>
              <a:buAutoNum type="arabicPeriod"/>
            </a:pPr>
            <a:r>
              <a:rPr lang="en-US" sz="7200">
                <a:solidFill>
                  <a:schemeClr val="tx1"/>
                </a:solidFill>
                <a:latin typeface="Calibri" panose="020F0502020204030204" pitchFamily="34" charset="0"/>
                <a:ea typeface="Calibri" panose="020F0502020204030204" pitchFamily="34" charset="0"/>
                <a:cs typeface="Times New Roman" panose="02020603050405020304" pitchFamily="18" charset="0"/>
              </a:rPr>
              <a:t>Supporting</a:t>
            </a: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7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economic development to provide good paying</a:t>
            </a: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jobs and</a:t>
            </a:r>
            <a:r>
              <a:rPr lang="en-US" sz="720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US" sz="7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create wealth</a:t>
            </a: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 the community</a:t>
            </a:r>
          </a:p>
          <a:p>
            <a:pPr marR="0" lvl="0" algn="just">
              <a:lnSpc>
                <a:spcPct val="107000"/>
              </a:lnSpc>
              <a:spcBef>
                <a:spcPts val="0"/>
              </a:spcBef>
              <a:spcAft>
                <a:spcPts val="800"/>
              </a:spcAft>
              <a:buFont typeface="+mj-lt"/>
              <a:buAutoNum type="arabicPeriod"/>
            </a:pP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Continuing our </a:t>
            </a:r>
            <a:r>
              <a:rPr lang="en-US" sz="7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solid financial position, maintaining strong fund balance</a:t>
            </a:r>
            <a:r>
              <a:rPr lang="en-US" sz="7200" b="1">
                <a:solidFill>
                  <a:schemeClr val="tx1"/>
                </a:solidFill>
                <a:latin typeface="Calibri" panose="020F0502020204030204" pitchFamily="34" charset="0"/>
                <a:ea typeface="Calibri" panose="020F0502020204030204" pitchFamily="34" charset="0"/>
                <a:cs typeface="Times New Roman" panose="02020603050405020304" pitchFamily="18" charset="0"/>
              </a:rPr>
              <a:t>, with a new Debt Reserve fund</a:t>
            </a:r>
            <a:endPar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Font typeface="+mj-lt"/>
              <a:buAutoNum type="arabicPeriod"/>
            </a:pP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Keeping </a:t>
            </a:r>
            <a:r>
              <a:rPr lang="en-US" sz="7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pace with inflation</a:t>
            </a: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 costs, </a:t>
            </a:r>
            <a:r>
              <a:rPr lang="en-US" sz="7200" i="1"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without</a:t>
            </a:r>
            <a:r>
              <a:rPr lang="en-US" sz="72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the use of fund balance</a:t>
            </a: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by </a:t>
            </a:r>
            <a:r>
              <a:rPr lang="en-US" sz="72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matching revenues and expenses</a:t>
            </a:r>
          </a:p>
          <a:p>
            <a:pPr marR="0" lvl="0" algn="just">
              <a:lnSpc>
                <a:spcPct val="107000"/>
              </a:lnSpc>
              <a:spcBef>
                <a:spcPts val="0"/>
              </a:spcBef>
              <a:spcAft>
                <a:spcPts val="800"/>
              </a:spcAft>
              <a:buFont typeface="+mj-lt"/>
              <a:buAutoNum type="arabicPeriod"/>
            </a:pP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Funding immediate and </a:t>
            </a:r>
            <a:r>
              <a:rPr lang="en-US" sz="7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long-term capital needs </a:t>
            </a:r>
            <a:r>
              <a:rPr lang="en-US" sz="7200" b="1">
                <a:solidFill>
                  <a:schemeClr val="tx1"/>
                </a:solidFill>
                <a:latin typeface="Calibri" panose="020F0502020204030204" pitchFamily="34" charset="0"/>
                <a:ea typeface="Calibri" panose="020F0502020204030204" pitchFamily="34" charset="0"/>
                <a:cs typeface="Times New Roman" panose="02020603050405020304" pitchFamily="18" charset="0"/>
              </a:rPr>
              <a:t>including Volunteer Fire-Rescue equipment</a:t>
            </a:r>
            <a:endPar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Font typeface="+mj-lt"/>
              <a:buAutoNum type="arabicPeriod"/>
            </a:pPr>
            <a:r>
              <a:rPr lang="en-US" sz="7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Funding vital positions/equipment to </a:t>
            </a:r>
            <a:r>
              <a:rPr lang="en-US" sz="7200" b="1">
                <a:solidFill>
                  <a:schemeClr val="tx1"/>
                </a:solidFill>
                <a:latin typeface="Calibri" panose="020F0502020204030204" pitchFamily="34" charset="0"/>
                <a:ea typeface="Calibri" panose="020F0502020204030204" pitchFamily="34" charset="0"/>
                <a:cs typeface="Times New Roman" panose="02020603050405020304" pitchFamily="18" charset="0"/>
              </a:rPr>
              <a:t>maintain </a:t>
            </a:r>
            <a:r>
              <a:rPr lang="en-US" sz="7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 improve the organization’s customer service levels</a:t>
            </a:r>
            <a:endPar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Font typeface="+mj-lt"/>
              <a:buAutoNum type="arabicPeriod"/>
            </a:pP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Providing </a:t>
            </a:r>
            <a:r>
              <a:rPr lang="en-US" sz="7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adequate employee compensation to recruit and retain the best</a:t>
            </a:r>
            <a:endPar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Font typeface="+mj-lt"/>
              <a:buAutoNum type="arabicPeriod"/>
            </a:pPr>
            <a:r>
              <a:rPr lang="en-US" sz="7200">
                <a:solidFill>
                  <a:schemeClr val="tx1"/>
                </a:solidFill>
                <a:latin typeface="Calibri" panose="020F0502020204030204" pitchFamily="34" charset="0"/>
                <a:ea typeface="Calibri" panose="020F0502020204030204" pitchFamily="34" charset="0"/>
                <a:cs typeface="Times New Roman" panose="02020603050405020304" pitchFamily="18" charset="0"/>
              </a:rPr>
              <a:t>Managing </a:t>
            </a: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7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new 1% School Sales Tax Fund to improve and revitalize school infrastructure</a:t>
            </a:r>
          </a:p>
          <a:p>
            <a:pPr marR="0" lvl="0" algn="just">
              <a:lnSpc>
                <a:spcPct val="107000"/>
              </a:lnSpc>
              <a:spcBef>
                <a:spcPts val="0"/>
              </a:spcBef>
              <a:spcAft>
                <a:spcPts val="800"/>
              </a:spcAft>
              <a:buFont typeface="+mj-lt"/>
              <a:buAutoNum type="arabicPeriod"/>
            </a:pP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Developing Quality of Life improvements such as </a:t>
            </a:r>
            <a:r>
              <a:rPr lang="en-US" sz="7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new Recreation and outdoor activities</a:t>
            </a:r>
          </a:p>
          <a:p>
            <a:pPr marR="0" lvl="0" algn="just">
              <a:lnSpc>
                <a:spcPct val="107000"/>
              </a:lnSpc>
              <a:spcBef>
                <a:spcPts val="0"/>
              </a:spcBef>
              <a:spcAft>
                <a:spcPts val="800"/>
              </a:spcAft>
              <a:buFont typeface="+mj-lt"/>
              <a:buAutoNum type="arabicPeriod"/>
            </a:pP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Protecting our </a:t>
            </a:r>
            <a:r>
              <a:rPr lang="en-US" sz="7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historical agricultural roots,</a:t>
            </a: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while </a:t>
            </a:r>
            <a:r>
              <a:rPr lang="en-US" sz="7200">
                <a:solidFill>
                  <a:schemeClr val="tx1"/>
                </a:solidFill>
                <a:latin typeface="Calibri" panose="020F0502020204030204" pitchFamily="34" charset="0"/>
                <a:ea typeface="Calibri" panose="020F0502020204030204" pitchFamily="34" charset="0"/>
                <a:cs typeface="Times New Roman" panose="02020603050405020304" pitchFamily="18" charset="0"/>
              </a:rPr>
              <a:t>planning for future housing needs,</a:t>
            </a: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with an updated Comprehensive Land Use plan, to include a strong affordable </a:t>
            </a:r>
            <a:r>
              <a:rPr lang="en-US" sz="7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Housing policy</a:t>
            </a:r>
            <a:r>
              <a:rPr lang="en-US" sz="7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marR="0" lvl="0" algn="just">
              <a:lnSpc>
                <a:spcPct val="107000"/>
              </a:lnSpc>
              <a:spcBef>
                <a:spcPts val="0"/>
              </a:spcBef>
              <a:spcAft>
                <a:spcPts val="800"/>
              </a:spcAft>
              <a:buFont typeface="+mj-lt"/>
              <a:buAutoNum type="arabicPeriod"/>
            </a:pP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Font typeface="+mj-lt"/>
              <a:buAutoNum type="arabicPeriod"/>
            </a:pP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Font typeface="+mj-lt"/>
              <a:buAutoNum type="arabicPeriod"/>
            </a:pPr>
            <a:endParaRPr lang="en-US">
              <a:solidFill>
                <a:schemeClr val="tx1"/>
              </a:solidFill>
            </a:endParaRPr>
          </a:p>
        </p:txBody>
      </p:sp>
    </p:spTree>
    <p:extLst>
      <p:ext uri="{BB962C8B-B14F-4D97-AF65-F5344CB8AC3E}">
        <p14:creationId xmlns:p14="http://schemas.microsoft.com/office/powerpoint/2010/main" val="2553892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74E2D7-555B-2909-4C3A-4A9EBAEB0B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ED9BEC-42B8-28DF-B4B6-C3D5AF052A61}"/>
              </a:ext>
            </a:extLst>
          </p:cNvPr>
          <p:cNvSpPr>
            <a:spLocks noGrp="1"/>
          </p:cNvSpPr>
          <p:nvPr>
            <p:ph type="title"/>
          </p:nvPr>
        </p:nvSpPr>
        <p:spPr>
          <a:xfrm>
            <a:off x="-405742" y="618478"/>
            <a:ext cx="8596668" cy="1320800"/>
          </a:xfrm>
        </p:spPr>
        <p:txBody>
          <a:bodyPr/>
          <a:lstStyle/>
          <a:p>
            <a:pPr algn="ctr"/>
            <a:r>
              <a:rPr lang="en-US"/>
              <a:t>				FY 2025 Revenue Projections</a:t>
            </a:r>
          </a:p>
        </p:txBody>
      </p:sp>
      <p:sp>
        <p:nvSpPr>
          <p:cNvPr id="5" name="Content Placeholder 4">
            <a:extLst>
              <a:ext uri="{FF2B5EF4-FFF2-40B4-BE49-F238E27FC236}">
                <a16:creationId xmlns:a16="http://schemas.microsoft.com/office/drawing/2014/main" id="{4794BD47-2302-F39D-FD79-5A40E753EBE9}"/>
              </a:ext>
            </a:extLst>
          </p:cNvPr>
          <p:cNvSpPr>
            <a:spLocks noGrp="1"/>
          </p:cNvSpPr>
          <p:nvPr>
            <p:ph idx="1"/>
          </p:nvPr>
        </p:nvSpPr>
        <p:spPr>
          <a:xfrm>
            <a:off x="801159" y="1488613"/>
            <a:ext cx="8596668" cy="4864562"/>
          </a:xfrm>
        </p:spPr>
        <p:txBody>
          <a:bodyPr>
            <a:normAutofit lnSpcReduction="10000"/>
          </a:bodyPr>
          <a:lstStyle/>
          <a:p>
            <a:pPr marL="0" indent="0">
              <a:buNone/>
            </a:pPr>
            <a:endParaRPr lang="en-US" sz="2400"/>
          </a:p>
          <a:p>
            <a:pPr marL="0" indent="0">
              <a:buNone/>
            </a:pPr>
            <a:endParaRPr lang="en-US" sz="2400"/>
          </a:p>
          <a:p>
            <a:r>
              <a:rPr lang="en-US" sz="2400"/>
              <a:t>Reassessment- Value increased on average 48%</a:t>
            </a:r>
            <a:r>
              <a:rPr lang="en-US" sz="2200"/>
              <a:t>	</a:t>
            </a:r>
          </a:p>
          <a:p>
            <a:pPr marL="0" indent="0">
              <a:buNone/>
            </a:pPr>
            <a:r>
              <a:rPr lang="en-US" sz="2200"/>
              <a:t>					  Value of Property: $6.2B</a:t>
            </a:r>
          </a:p>
          <a:p>
            <a:pPr marL="0" indent="0">
              <a:buNone/>
            </a:pPr>
            <a:r>
              <a:rPr lang="en-US" sz="2200"/>
              <a:t>					  Tax Value at current 62¢ rate: $36.5M</a:t>
            </a:r>
          </a:p>
          <a:p>
            <a:pPr marL="0" indent="0">
              <a:buNone/>
            </a:pPr>
            <a:r>
              <a:rPr lang="en-US" sz="2200"/>
              <a:t>					  Additional Revenue at this rate: $10.1M</a:t>
            </a:r>
          </a:p>
          <a:p>
            <a:pPr marL="0" indent="0">
              <a:buNone/>
            </a:pPr>
            <a:endParaRPr lang="en-US" sz="2200"/>
          </a:p>
          <a:p>
            <a:pPr marL="0" indent="0">
              <a:buNone/>
            </a:pPr>
            <a:endParaRPr lang="en-US" sz="2200"/>
          </a:p>
          <a:p>
            <a:pPr marL="0" indent="0">
              <a:buNone/>
            </a:pPr>
            <a:endParaRPr lang="en-US" sz="2200"/>
          </a:p>
          <a:p>
            <a:pPr marL="0" indent="0">
              <a:buNone/>
            </a:pPr>
            <a:r>
              <a:rPr lang="en-US" sz="2200"/>
              <a:t> 		</a:t>
            </a:r>
          </a:p>
          <a:p>
            <a:pPr marL="0" indent="0">
              <a:buNone/>
            </a:pPr>
            <a:r>
              <a:rPr lang="en-US" sz="2200"/>
              <a:t>					  </a:t>
            </a:r>
            <a:endParaRPr lang="en-US" sz="2400"/>
          </a:p>
        </p:txBody>
      </p:sp>
    </p:spTree>
    <p:extLst>
      <p:ext uri="{BB962C8B-B14F-4D97-AF65-F5344CB8AC3E}">
        <p14:creationId xmlns:p14="http://schemas.microsoft.com/office/powerpoint/2010/main" val="1585417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CFBEB-BB07-6F6D-C4C4-69327B7F5BCC}"/>
              </a:ext>
            </a:extLst>
          </p:cNvPr>
          <p:cNvSpPr>
            <a:spLocks noGrp="1"/>
          </p:cNvSpPr>
          <p:nvPr>
            <p:ph type="title"/>
          </p:nvPr>
        </p:nvSpPr>
        <p:spPr>
          <a:xfrm>
            <a:off x="-128032" y="99692"/>
            <a:ext cx="9878226" cy="996559"/>
          </a:xfrm>
        </p:spPr>
        <p:txBody>
          <a:bodyPr>
            <a:normAutofit fontScale="90000"/>
          </a:bodyPr>
          <a:lstStyle/>
          <a:p>
            <a:pPr algn="ctr"/>
            <a:r>
              <a:rPr lang="en-US"/>
              <a:t>	 FY2025 – Budget funded with 59¢ RE Tax Rate</a:t>
            </a:r>
          </a:p>
        </p:txBody>
      </p:sp>
      <p:sp>
        <p:nvSpPr>
          <p:cNvPr id="3" name="Content Placeholder 2">
            <a:extLst>
              <a:ext uri="{FF2B5EF4-FFF2-40B4-BE49-F238E27FC236}">
                <a16:creationId xmlns:a16="http://schemas.microsoft.com/office/drawing/2014/main" id="{04839703-1E3A-3D71-8466-7D1920A5D7DE}"/>
              </a:ext>
            </a:extLst>
          </p:cNvPr>
          <p:cNvSpPr>
            <a:spLocks noGrp="1"/>
          </p:cNvSpPr>
          <p:nvPr>
            <p:ph idx="1"/>
          </p:nvPr>
        </p:nvSpPr>
        <p:spPr>
          <a:xfrm>
            <a:off x="647924" y="1721473"/>
            <a:ext cx="8789691" cy="2348919"/>
          </a:xfrm>
        </p:spPr>
        <p:txBody>
          <a:bodyPr>
            <a:normAutofit/>
          </a:bodyPr>
          <a:lstStyle/>
          <a:p>
            <a:r>
              <a:rPr lang="en-US" sz="2400"/>
              <a:t>A 59¢ Real Estate Tax Rate will  provide an additional $8.3M in Revenue </a:t>
            </a:r>
          </a:p>
          <a:p>
            <a:r>
              <a:rPr lang="en-US" sz="2400"/>
              <a:t>A total of $1.842M has been removed from the budget to get bring expenditures in line with revenues</a:t>
            </a:r>
          </a:p>
        </p:txBody>
      </p:sp>
    </p:spTree>
    <p:extLst>
      <p:ext uri="{BB962C8B-B14F-4D97-AF65-F5344CB8AC3E}">
        <p14:creationId xmlns:p14="http://schemas.microsoft.com/office/powerpoint/2010/main" val="1502338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0C81D5-B1C9-6F9F-7827-9418385920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1A9D81-6422-D91F-FBCD-0E62BAD0359C}"/>
              </a:ext>
            </a:extLst>
          </p:cNvPr>
          <p:cNvSpPr>
            <a:spLocks noGrp="1"/>
          </p:cNvSpPr>
          <p:nvPr>
            <p:ph type="title"/>
          </p:nvPr>
        </p:nvSpPr>
        <p:spPr/>
        <p:txBody>
          <a:bodyPr/>
          <a:lstStyle/>
          <a:p>
            <a:pPr algn="ctr"/>
            <a:r>
              <a:rPr lang="en-US"/>
              <a:t>		Budget Updates</a:t>
            </a:r>
          </a:p>
        </p:txBody>
      </p:sp>
      <p:sp>
        <p:nvSpPr>
          <p:cNvPr id="8" name="TextBox 7">
            <a:extLst>
              <a:ext uri="{FF2B5EF4-FFF2-40B4-BE49-F238E27FC236}">
                <a16:creationId xmlns:a16="http://schemas.microsoft.com/office/drawing/2014/main" id="{286AA350-74BB-E328-8154-73E2B60D1007}"/>
              </a:ext>
            </a:extLst>
          </p:cNvPr>
          <p:cNvSpPr txBox="1"/>
          <p:nvPr/>
        </p:nvSpPr>
        <p:spPr>
          <a:xfrm>
            <a:off x="2247627" y="1562982"/>
            <a:ext cx="6099810" cy="923330"/>
          </a:xfrm>
          <a:prstGeom prst="rect">
            <a:avLst/>
          </a:prstGeom>
          <a:noFill/>
        </p:spPr>
        <p:txBody>
          <a:bodyPr wrap="square">
            <a:spAutoFit/>
          </a:bodyPr>
          <a:lstStyle/>
          <a:p>
            <a:pPr marL="0" indent="0" algn="ctr">
              <a:buNone/>
            </a:pPr>
            <a:r>
              <a:rPr lang="en-US"/>
              <a:t>Pittsylvania County Schools</a:t>
            </a:r>
          </a:p>
          <a:p>
            <a:pPr marL="0" indent="0" algn="ctr">
              <a:buNone/>
            </a:pPr>
            <a:r>
              <a:rPr lang="en-US"/>
              <a:t>Current State Budget Proposals</a:t>
            </a:r>
          </a:p>
          <a:p>
            <a:pPr marL="0" indent="0" algn="ctr">
              <a:buNone/>
            </a:pPr>
            <a:r>
              <a:rPr lang="en-US"/>
              <a:t>Local Required Effort</a:t>
            </a:r>
          </a:p>
        </p:txBody>
      </p:sp>
      <p:pic>
        <p:nvPicPr>
          <p:cNvPr id="7" name="Content Placeholder 6">
            <a:extLst>
              <a:ext uri="{FF2B5EF4-FFF2-40B4-BE49-F238E27FC236}">
                <a16:creationId xmlns:a16="http://schemas.microsoft.com/office/drawing/2014/main" id="{389242D2-82DE-8298-BC35-A8EAD4121115}"/>
              </a:ext>
            </a:extLst>
          </p:cNvPr>
          <p:cNvPicPr>
            <a:picLocks noGrp="1" noChangeAspect="1"/>
          </p:cNvPicPr>
          <p:nvPr>
            <p:ph idx="1"/>
          </p:nvPr>
        </p:nvPicPr>
        <p:blipFill>
          <a:blip r:embed="rId2"/>
          <a:stretch>
            <a:fillRect/>
          </a:stretch>
        </p:blipFill>
        <p:spPr>
          <a:xfrm>
            <a:off x="620218" y="2697171"/>
            <a:ext cx="8962744" cy="1762862"/>
          </a:xfrm>
          <a:prstGeom prst="rect">
            <a:avLst/>
          </a:prstGeom>
        </p:spPr>
      </p:pic>
    </p:spTree>
    <p:extLst>
      <p:ext uri="{BB962C8B-B14F-4D97-AF65-F5344CB8AC3E}">
        <p14:creationId xmlns:p14="http://schemas.microsoft.com/office/powerpoint/2010/main" val="1676054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1FA1B8-E864-0E38-46AF-A83B3CC49E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491AC9-4218-EBCC-5B09-1F2FA75F3185}"/>
              </a:ext>
            </a:extLst>
          </p:cNvPr>
          <p:cNvSpPr>
            <a:spLocks noGrp="1"/>
          </p:cNvSpPr>
          <p:nvPr>
            <p:ph type="title"/>
          </p:nvPr>
        </p:nvSpPr>
        <p:spPr/>
        <p:txBody>
          <a:bodyPr/>
          <a:lstStyle/>
          <a:p>
            <a:pPr algn="ctr"/>
            <a:r>
              <a:rPr lang="en-US"/>
              <a:t>		Budget Updates</a:t>
            </a:r>
          </a:p>
        </p:txBody>
      </p:sp>
      <p:sp>
        <p:nvSpPr>
          <p:cNvPr id="8" name="TextBox 7">
            <a:extLst>
              <a:ext uri="{FF2B5EF4-FFF2-40B4-BE49-F238E27FC236}">
                <a16:creationId xmlns:a16="http://schemas.microsoft.com/office/drawing/2014/main" id="{58446F46-0247-CD28-E8CE-BB4C6193A7B9}"/>
              </a:ext>
            </a:extLst>
          </p:cNvPr>
          <p:cNvSpPr txBox="1"/>
          <p:nvPr/>
        </p:nvSpPr>
        <p:spPr>
          <a:xfrm>
            <a:off x="2309770" y="1285026"/>
            <a:ext cx="6195037" cy="923330"/>
          </a:xfrm>
          <a:prstGeom prst="rect">
            <a:avLst/>
          </a:prstGeom>
          <a:noFill/>
        </p:spPr>
        <p:txBody>
          <a:bodyPr wrap="square">
            <a:spAutoFit/>
          </a:bodyPr>
          <a:lstStyle/>
          <a:p>
            <a:pPr marL="0" indent="0" algn="ctr">
              <a:buNone/>
            </a:pPr>
            <a:r>
              <a:rPr lang="en-US"/>
              <a:t>Pittsylvania County Schools</a:t>
            </a:r>
          </a:p>
          <a:p>
            <a:pPr marL="0" indent="0" algn="ctr">
              <a:buNone/>
            </a:pPr>
            <a:r>
              <a:rPr lang="en-US"/>
              <a:t>Current Budget Proposal</a:t>
            </a:r>
          </a:p>
          <a:p>
            <a:pPr marL="0" indent="0" algn="ctr">
              <a:buNone/>
            </a:pPr>
            <a:r>
              <a:rPr lang="en-US"/>
              <a:t>Presented to the PCS Budget Committee on March 7, 2024</a:t>
            </a:r>
          </a:p>
        </p:txBody>
      </p:sp>
      <p:sp>
        <p:nvSpPr>
          <p:cNvPr id="4" name="Content Placeholder 3">
            <a:extLst>
              <a:ext uri="{FF2B5EF4-FFF2-40B4-BE49-F238E27FC236}">
                <a16:creationId xmlns:a16="http://schemas.microsoft.com/office/drawing/2014/main" id="{750BA81B-3693-9CD3-0F91-7B3E0568F143}"/>
              </a:ext>
            </a:extLst>
          </p:cNvPr>
          <p:cNvSpPr>
            <a:spLocks noGrp="1"/>
          </p:cNvSpPr>
          <p:nvPr>
            <p:ph idx="1"/>
          </p:nvPr>
        </p:nvSpPr>
        <p:spPr>
          <a:xfrm>
            <a:off x="854887" y="2486312"/>
            <a:ext cx="8596668" cy="3880773"/>
          </a:xfrm>
        </p:spPr>
        <p:txBody>
          <a:bodyPr/>
          <a:lstStyle/>
          <a:p>
            <a:r>
              <a:rPr lang="en-US"/>
              <a:t>3% COLA for contract employees </a:t>
            </a:r>
          </a:p>
          <a:p>
            <a:r>
              <a:rPr lang="en-US"/>
              <a:t>Minimum Wage adjustment for all Support Staff as of July 1, 2024, and for substitutes as January 1, 2025 </a:t>
            </a:r>
          </a:p>
          <a:p>
            <a:r>
              <a:rPr lang="en-US"/>
              <a:t>Operating increases for Maintenance and Transportation supplies and services</a:t>
            </a:r>
          </a:p>
          <a:p>
            <a:r>
              <a:rPr lang="en-US"/>
              <a:t>Two software needs from Information Technology </a:t>
            </a:r>
          </a:p>
          <a:p>
            <a:r>
              <a:rPr lang="en-US"/>
              <a:t>4 Athletic Directors for our Middle/High Schools</a:t>
            </a:r>
          </a:p>
          <a:p>
            <a:r>
              <a:rPr lang="en-US"/>
              <a:t>This budget requires a total Local Contribution from Pittsylvania BOS of  $25,313,792, an increase of $3,217,436 over the FY2024 contribution.</a:t>
            </a:r>
          </a:p>
        </p:txBody>
      </p:sp>
    </p:spTree>
    <p:extLst>
      <p:ext uri="{BB962C8B-B14F-4D97-AF65-F5344CB8AC3E}">
        <p14:creationId xmlns:p14="http://schemas.microsoft.com/office/powerpoint/2010/main" val="861565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CB6056-58DF-5F46-102F-6415E72679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876A1D-DE93-322A-AABE-88BF6F63B0AE}"/>
              </a:ext>
            </a:extLst>
          </p:cNvPr>
          <p:cNvSpPr>
            <a:spLocks noGrp="1"/>
          </p:cNvSpPr>
          <p:nvPr>
            <p:ph type="title"/>
          </p:nvPr>
        </p:nvSpPr>
        <p:spPr/>
        <p:txBody>
          <a:bodyPr/>
          <a:lstStyle/>
          <a:p>
            <a:pPr algn="ctr"/>
            <a:r>
              <a:rPr lang="en-US"/>
              <a:t>		Budget Updates</a:t>
            </a:r>
          </a:p>
        </p:txBody>
      </p:sp>
      <p:sp>
        <p:nvSpPr>
          <p:cNvPr id="8" name="TextBox 7">
            <a:extLst>
              <a:ext uri="{FF2B5EF4-FFF2-40B4-BE49-F238E27FC236}">
                <a16:creationId xmlns:a16="http://schemas.microsoft.com/office/drawing/2014/main" id="{6BC74DEB-D00B-5D88-5E34-DEDC84632475}"/>
              </a:ext>
            </a:extLst>
          </p:cNvPr>
          <p:cNvSpPr txBox="1"/>
          <p:nvPr/>
        </p:nvSpPr>
        <p:spPr>
          <a:xfrm>
            <a:off x="2336403" y="1285026"/>
            <a:ext cx="6099810" cy="923330"/>
          </a:xfrm>
          <a:prstGeom prst="rect">
            <a:avLst/>
          </a:prstGeom>
          <a:noFill/>
        </p:spPr>
        <p:txBody>
          <a:bodyPr wrap="square">
            <a:spAutoFit/>
          </a:bodyPr>
          <a:lstStyle/>
          <a:p>
            <a:pPr marL="0" indent="0" algn="ctr">
              <a:buNone/>
            </a:pPr>
            <a:r>
              <a:rPr lang="en-US"/>
              <a:t>Pittsylvania County Schools</a:t>
            </a:r>
          </a:p>
          <a:p>
            <a:pPr marL="0" indent="0" algn="ctr">
              <a:buNone/>
            </a:pPr>
            <a:r>
              <a:rPr lang="en-US"/>
              <a:t>Current Budget Proposals</a:t>
            </a:r>
          </a:p>
          <a:p>
            <a:pPr marL="0" indent="0" algn="ctr">
              <a:buNone/>
            </a:pPr>
            <a:endParaRPr lang="en-US"/>
          </a:p>
        </p:txBody>
      </p:sp>
      <p:sp>
        <p:nvSpPr>
          <p:cNvPr id="4" name="Content Placeholder 3">
            <a:extLst>
              <a:ext uri="{FF2B5EF4-FFF2-40B4-BE49-F238E27FC236}">
                <a16:creationId xmlns:a16="http://schemas.microsoft.com/office/drawing/2014/main" id="{C0AAEFBB-434D-149A-EC23-D98188A4C560}"/>
              </a:ext>
            </a:extLst>
          </p:cNvPr>
          <p:cNvSpPr>
            <a:spLocks noGrp="1"/>
          </p:cNvSpPr>
          <p:nvPr>
            <p:ph idx="1"/>
          </p:nvPr>
        </p:nvSpPr>
        <p:spPr>
          <a:xfrm>
            <a:off x="854887" y="2486312"/>
            <a:ext cx="8596668" cy="3880773"/>
          </a:xfrm>
        </p:spPr>
        <p:txBody>
          <a:bodyPr/>
          <a:lstStyle/>
          <a:p>
            <a:r>
              <a:rPr lang="en-US" dirty="0"/>
              <a:t>Since we currently do not know the outcome of the State budget, the PCS budget was based on the current Governor’s budget with a few adjustments. The Governor’s budget included a 1% bonus payment while the other two versions included a 3% COLA. This change would result in a local required effort of $23,237,731. </a:t>
            </a:r>
          </a:p>
          <a:p>
            <a:r>
              <a:rPr lang="en-US" dirty="0"/>
              <a:t>An additional 6% on this figure would result in a PCS contribution of $24,631,995, an increase of $2,535,639 over the prior year contribution.</a:t>
            </a:r>
          </a:p>
        </p:txBody>
      </p:sp>
    </p:spTree>
    <p:extLst>
      <p:ext uri="{BB962C8B-B14F-4D97-AF65-F5344CB8AC3E}">
        <p14:creationId xmlns:p14="http://schemas.microsoft.com/office/powerpoint/2010/main" val="40579581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0</TotalTime>
  <Words>2012</Words>
  <Application>Microsoft Office PowerPoint</Application>
  <PresentationFormat>Widescreen</PresentationFormat>
  <Paragraphs>140</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Times New Roman</vt:lpstr>
      <vt:lpstr>Trebuchet MS</vt:lpstr>
      <vt:lpstr>Wingdings 3</vt:lpstr>
      <vt:lpstr>Facet</vt:lpstr>
      <vt:lpstr>PowerPoint Presentation</vt:lpstr>
      <vt:lpstr>        FY24-25 Budget Overview</vt:lpstr>
      <vt:lpstr>     Budget Challenges</vt:lpstr>
      <vt:lpstr> Forward-Looking Strategic Goals Achieved with This  Budget Recommendation</vt:lpstr>
      <vt:lpstr>    FY 2025 Revenue Projections</vt:lpstr>
      <vt:lpstr>  FY2025 – Budget funded with 59¢ RE Tax Rate</vt:lpstr>
      <vt:lpstr>  Budget Updates</vt:lpstr>
      <vt:lpstr>  Budget Updates</vt:lpstr>
      <vt:lpstr>  Budget Updates</vt:lpstr>
      <vt:lpstr>  FY2025 – Budget funded with 59¢ RE Tax Rate</vt:lpstr>
      <vt:lpstr>  FY2025 – Budget funded with 59¢ RE Tax Rate</vt:lpstr>
      <vt:lpstr>  FY2025 – Budget funded with 59¢ RE Tax Rate</vt:lpstr>
      <vt:lpstr>Capital Budget</vt:lpstr>
      <vt:lpstr>     Budget Updates</vt:lpstr>
      <vt:lpstr>Budget Updates-TOTAL CHANGES</vt:lpstr>
      <vt:lpstr>  Long Term Capital Needs</vt:lpstr>
      <vt:lpstr>  Long Term Capital Needs</vt:lpstr>
      <vt:lpstr>  Long Term Capital Needs</vt:lpstr>
      <vt:lpstr>PowerPoint Presentation</vt:lpstr>
      <vt:lpstr>PowerPoint Presentation</vt:lpstr>
      <vt:lpstr>Discussion Topic: Tax Rate Relief</vt:lpstr>
      <vt:lpstr> Tax Rate to Balance the Budget for Today and the Future</vt:lpstr>
      <vt:lpstr> Effect of 59-cent tax rate on properties of different values  Based on average property value increase of 48% due to 2024 reassessment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Turille</dc:creator>
  <cp:lastModifiedBy>Diana McFarland</cp:lastModifiedBy>
  <cp:revision>1</cp:revision>
  <cp:lastPrinted>2024-03-05T16:20:54Z</cp:lastPrinted>
  <dcterms:created xsi:type="dcterms:W3CDTF">2024-01-02T21:52:20Z</dcterms:created>
  <dcterms:modified xsi:type="dcterms:W3CDTF">2024-03-12T18:13:33Z</dcterms:modified>
</cp:coreProperties>
</file>