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8" roundtripDataSignature="AMtx7mhOylnMmHqY9H6Kbuw0DmxhGEsYB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9142482-DA7C-4A76-A15E-55D865410FB8}">
  <a:tblStyle styleId="{39142482-DA7C-4A76-A15E-55D865410FB8}" styleName="Table_0">
    <a:wholeTbl>
      <a:tcTxStyle b="off" i="off">
        <a:font>
          <a:latin typeface="Arial"/>
          <a:ea typeface="Arial"/>
          <a:cs typeface="Arial"/>
        </a:font>
        <a:srgbClr val="000000"/>
      </a:tcTx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  <a:tblStyle styleId="{4C6489B2-D1C9-4A85-9EC6-6058DE26B601}" styleName="Table_1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customschemas.google.com/relationships/presentationmetadata" Target="metadata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09" name="Google Shape;109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52e1a1d9b1_0_2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9" name="Google Shape;189;g252e1a1d9b1_0_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8037ce99c1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97" name="Google Shape;197;g28037ce99c1_0_5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8037ce99c1_0_2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5" name="Google Shape;205;g28037ce99c1_0_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28037ce99c1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13" name="Google Shape;213;g28037ce99c1_0_6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28037ce99c1_0_3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1" name="Google Shape;221;g28037ce99c1_0_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8037ce99c1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29" name="Google Shape;229;g28037ce99c1_0_7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8037ce99c1_0_3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7" name="Google Shape;237;g28037ce99c1_0_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28037ce99c1_0_9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5" name="Google Shape;245;g28037ce99c1_0_9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28037ce99c1_0_80:notes"/>
          <p:cNvSpPr txBox="1"/>
          <p:nvPr>
            <p:ph idx="1" type="body"/>
          </p:nvPr>
        </p:nvSpPr>
        <p:spPr>
          <a:xfrm>
            <a:off x="705329" y="4421824"/>
            <a:ext cx="5642700" cy="418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3325" lIns="93325" spcFirstLastPara="1" rIns="93325" wrap="square" tIns="93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3" name="Google Shape;253;g28037ce99c1_0_80:notes"/>
          <p:cNvSpPr/>
          <p:nvPr>
            <p:ph idx="2" type="sldImg"/>
          </p:nvPr>
        </p:nvSpPr>
        <p:spPr>
          <a:xfrm>
            <a:off x="425450" y="698500"/>
            <a:ext cx="6204000" cy="3490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252e1a1d9b1_0_10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2" name="Google Shape;262;g252e1a1d9b1_0_10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16" name="Google Shape;116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28037ce99c1_0_13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1" name="Google Shape;271;g28037ce99c1_0_1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28037ce99c1_0_13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8" name="Google Shape;278;g28037ce99c1_0_1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85" name="Google Shape;285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0f4e6cbff8_0_42:notes"/>
          <p:cNvSpPr txBox="1"/>
          <p:nvPr>
            <p:ph idx="1" type="body"/>
          </p:nvPr>
        </p:nvSpPr>
        <p:spPr>
          <a:xfrm>
            <a:off x="705329" y="4421824"/>
            <a:ext cx="5642700" cy="418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3325" lIns="93325" spcFirstLastPara="1" rIns="93325" wrap="square" tIns="93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3" name="Google Shape;123;g20f4e6cbff8_0_42:notes"/>
          <p:cNvSpPr/>
          <p:nvPr>
            <p:ph idx="2" type="sldImg"/>
          </p:nvPr>
        </p:nvSpPr>
        <p:spPr>
          <a:xfrm>
            <a:off x="425450" y="698500"/>
            <a:ext cx="6204000" cy="3490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0f4e6cbff8_0_55:notes"/>
          <p:cNvSpPr txBox="1"/>
          <p:nvPr>
            <p:ph idx="1" type="body"/>
          </p:nvPr>
        </p:nvSpPr>
        <p:spPr>
          <a:xfrm>
            <a:off x="705329" y="4421824"/>
            <a:ext cx="5642700" cy="418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3325" lIns="93325" spcFirstLastPara="1" rIns="93325" wrap="square" tIns="93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9" name="Google Shape;139;g20f4e6cbff8_0_55:notes"/>
          <p:cNvSpPr/>
          <p:nvPr>
            <p:ph idx="2" type="sldImg"/>
          </p:nvPr>
        </p:nvSpPr>
        <p:spPr>
          <a:xfrm>
            <a:off x="425450" y="698500"/>
            <a:ext cx="6204000" cy="3490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52e1a1d9b1_0_0:notes"/>
          <p:cNvSpPr txBox="1"/>
          <p:nvPr>
            <p:ph idx="1" type="body"/>
          </p:nvPr>
        </p:nvSpPr>
        <p:spPr>
          <a:xfrm>
            <a:off x="705329" y="4421824"/>
            <a:ext cx="5642700" cy="418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3325" lIns="93325" spcFirstLastPara="1" rIns="93325" wrap="square" tIns="93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8" name="Google Shape;148;g252e1a1d9b1_0_0:notes"/>
          <p:cNvSpPr/>
          <p:nvPr>
            <p:ph idx="2" type="sldImg"/>
          </p:nvPr>
        </p:nvSpPr>
        <p:spPr>
          <a:xfrm>
            <a:off x="425450" y="698500"/>
            <a:ext cx="6204000" cy="3490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8037ce99c1_0_109:notes"/>
          <p:cNvSpPr txBox="1"/>
          <p:nvPr>
            <p:ph idx="1" type="body"/>
          </p:nvPr>
        </p:nvSpPr>
        <p:spPr>
          <a:xfrm>
            <a:off x="705329" y="4421824"/>
            <a:ext cx="5642700" cy="418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3325" lIns="93325" spcFirstLastPara="1" rIns="93325" wrap="square" tIns="93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7" name="Google Shape;157;g28037ce99c1_0_109:notes"/>
          <p:cNvSpPr/>
          <p:nvPr>
            <p:ph idx="2" type="sldImg"/>
          </p:nvPr>
        </p:nvSpPr>
        <p:spPr>
          <a:xfrm>
            <a:off x="425450" y="698500"/>
            <a:ext cx="6204000" cy="3490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8037ce99c1_0_120:notes"/>
          <p:cNvSpPr txBox="1"/>
          <p:nvPr>
            <p:ph idx="1" type="body"/>
          </p:nvPr>
        </p:nvSpPr>
        <p:spPr>
          <a:xfrm>
            <a:off x="705329" y="4421824"/>
            <a:ext cx="5642700" cy="418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3325" lIns="93325" spcFirstLastPara="1" rIns="93325" wrap="square" tIns="93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7" name="Google Shape;167;g28037ce99c1_0_120:notes"/>
          <p:cNvSpPr/>
          <p:nvPr>
            <p:ph idx="2" type="sldImg"/>
          </p:nvPr>
        </p:nvSpPr>
        <p:spPr>
          <a:xfrm>
            <a:off x="425450" y="698500"/>
            <a:ext cx="6204000" cy="3490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0f4e6cbff8_0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76" name="Google Shape;176;g20f4e6cbff8_0_13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8037ce99c1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83" name="Google Shape;183;g28037ce99c1_0_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8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84" name="Google Shape;84;p28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5" name="Google Shape;85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29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91" name="Google Shape;91;p29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92" name="Google Shape;92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30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8" name="Google Shape;98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1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31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" name="Google Shape;104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Agenda">
  <p:cSld name="2_Agenda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1"/>
          <p:cNvSpPr txBox="1"/>
          <p:nvPr>
            <p:ph type="title"/>
          </p:nvPr>
        </p:nvSpPr>
        <p:spPr>
          <a:xfrm>
            <a:off x="550864" y="549275"/>
            <a:ext cx="3565524" cy="19978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1"/>
          <p:cNvSpPr txBox="1"/>
          <p:nvPr>
            <p:ph idx="1" type="body"/>
          </p:nvPr>
        </p:nvSpPr>
        <p:spPr>
          <a:xfrm>
            <a:off x="550863" y="2677306"/>
            <a:ext cx="3565525" cy="34155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" name="Google Shape;23;p21"/>
          <p:cNvSpPr/>
          <p:nvPr>
            <p:ph idx="2" type="pic"/>
          </p:nvPr>
        </p:nvSpPr>
        <p:spPr>
          <a:xfrm>
            <a:off x="5208928" y="1596771"/>
            <a:ext cx="3448558" cy="344855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</p:sp>
      <p:sp>
        <p:nvSpPr>
          <p:cNvPr id="24" name="Google Shape;24;p21"/>
          <p:cNvSpPr/>
          <p:nvPr>
            <p:ph idx="3" type="pic"/>
          </p:nvPr>
        </p:nvSpPr>
        <p:spPr>
          <a:xfrm>
            <a:off x="8918575" y="596392"/>
            <a:ext cx="2263776" cy="226377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</p:sp>
      <p:sp>
        <p:nvSpPr>
          <p:cNvPr id="25" name="Google Shape;25;p21"/>
          <p:cNvSpPr/>
          <p:nvPr>
            <p:ph idx="4" type="pic"/>
          </p:nvPr>
        </p:nvSpPr>
        <p:spPr>
          <a:xfrm>
            <a:off x="9091612" y="3324733"/>
            <a:ext cx="2936876" cy="293687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</p:sp>
      <p:sp>
        <p:nvSpPr>
          <p:cNvPr id="26" name="Google Shape;26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" name="Google Shape;29;p21"/>
          <p:cNvSpPr/>
          <p:nvPr/>
        </p:nvSpPr>
        <p:spPr>
          <a:xfrm>
            <a:off x="6548755" y="850167"/>
            <a:ext cx="360000" cy="360000"/>
          </a:xfrm>
          <a:prstGeom prst="ellipse">
            <a:avLst/>
          </a:prstGeom>
          <a:gradFill>
            <a:gsLst>
              <a:gs pos="0">
                <a:schemeClr val="lt2"/>
              </a:gs>
              <a:gs pos="60000">
                <a:schemeClr val="lt2"/>
              </a:gs>
              <a:gs pos="100000">
                <a:srgbClr val="F2F1F1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0" name="Google Shape;30;p21"/>
          <p:cNvGrpSpPr/>
          <p:nvPr/>
        </p:nvGrpSpPr>
        <p:grpSpPr>
          <a:xfrm>
            <a:off x="5585919" y="5592565"/>
            <a:ext cx="828358" cy="828358"/>
            <a:chOff x="3393179" y="4841987"/>
            <a:chExt cx="828358" cy="828358"/>
          </a:xfrm>
        </p:grpSpPr>
        <p:sp>
          <p:nvSpPr>
            <p:cNvPr id="31" name="Google Shape;31;p21"/>
            <p:cNvSpPr/>
            <p:nvPr/>
          </p:nvSpPr>
          <p:spPr>
            <a:xfrm rot="8100000">
              <a:off x="3537358" y="4940429"/>
              <a:ext cx="540001" cy="631474"/>
            </a:xfrm>
            <a:custGeom>
              <a:rect b="b" l="l" r="r" t="t"/>
              <a:pathLst>
                <a:path extrusionOk="0" h="1262947" w="1080000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0">
                  <a:srgbClr val="E8E8E8"/>
                </a:gs>
                <a:gs pos="30000">
                  <a:srgbClr val="E8E8E8"/>
                </a:gs>
                <a:gs pos="40000">
                  <a:srgbClr val="EAEAEA"/>
                </a:gs>
                <a:gs pos="60000">
                  <a:srgbClr val="E8E8E8"/>
                </a:gs>
                <a:gs pos="100000">
                  <a:schemeClr val="lt2"/>
                </a:gs>
              </a:gsLst>
              <a:lin ang="6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21"/>
            <p:cNvSpPr/>
            <p:nvPr/>
          </p:nvSpPr>
          <p:spPr>
            <a:xfrm rot="-8100000">
              <a:off x="3544558" y="4858365"/>
              <a:ext cx="270000" cy="540001"/>
            </a:xfrm>
            <a:prstGeom prst="ellipse">
              <a:avLst/>
            </a:prstGeom>
            <a:gradFill>
              <a:gsLst>
                <a:gs pos="0">
                  <a:srgbClr val="ECEBEB">
                    <a:alpha val="32156"/>
                  </a:srgbClr>
                </a:gs>
                <a:gs pos="100000">
                  <a:srgbClr val="9CC2E5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0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0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36" name="Google Shape;36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Introduction">
  <p:cSld name="3_Introduc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2"/>
          <p:cNvSpPr txBox="1"/>
          <p:nvPr>
            <p:ph type="title"/>
          </p:nvPr>
        </p:nvSpPr>
        <p:spPr>
          <a:xfrm>
            <a:off x="550863" y="4507200"/>
            <a:ext cx="4500562" cy="15629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22"/>
          <p:cNvSpPr/>
          <p:nvPr>
            <p:ph idx="2" type="pic"/>
          </p:nvPr>
        </p:nvSpPr>
        <p:spPr>
          <a:xfrm>
            <a:off x="0" y="0"/>
            <a:ext cx="3054096" cy="37764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</p:sp>
      <p:sp>
        <p:nvSpPr>
          <p:cNvPr id="42" name="Google Shape;42;p22"/>
          <p:cNvSpPr/>
          <p:nvPr>
            <p:ph idx="3" type="pic"/>
          </p:nvPr>
        </p:nvSpPr>
        <p:spPr>
          <a:xfrm>
            <a:off x="3054096" y="0"/>
            <a:ext cx="3054096" cy="37764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</p:sp>
      <p:sp>
        <p:nvSpPr>
          <p:cNvPr id="43" name="Google Shape;43;p22"/>
          <p:cNvSpPr/>
          <p:nvPr>
            <p:ph idx="4" type="pic"/>
          </p:nvPr>
        </p:nvSpPr>
        <p:spPr>
          <a:xfrm>
            <a:off x="6083808" y="0"/>
            <a:ext cx="3054096" cy="37764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</p:sp>
      <p:sp>
        <p:nvSpPr>
          <p:cNvPr id="44" name="Google Shape;44;p22"/>
          <p:cNvSpPr/>
          <p:nvPr>
            <p:ph idx="5" type="pic"/>
          </p:nvPr>
        </p:nvSpPr>
        <p:spPr>
          <a:xfrm>
            <a:off x="9137904" y="0"/>
            <a:ext cx="3054096" cy="37764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</p:sp>
      <p:sp>
        <p:nvSpPr>
          <p:cNvPr id="45" name="Google Shape;45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8" name="Google Shape;48;p22"/>
          <p:cNvSpPr txBox="1"/>
          <p:nvPr>
            <p:ph idx="1" type="body"/>
          </p:nvPr>
        </p:nvSpPr>
        <p:spPr>
          <a:xfrm>
            <a:off x="5262411" y="4508500"/>
            <a:ext cx="6221412" cy="15636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" name="Google Shape;52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8" name="Google Shape;58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" name="Google Shape;64;p2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" name="Google Shape;65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71" name="Google Shape;71;p2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" name="Google Shape;72;p2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73" name="Google Shape;73;p2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" name="Google Shape;74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jpg"/><Relationship Id="rId4" Type="http://schemas.openxmlformats.org/officeDocument/2006/relationships/image" Target="../media/image10.png"/><Relationship Id="rId5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Relationship Id="rId4" Type="http://schemas.openxmlformats.org/officeDocument/2006/relationships/image" Target="../media/image3.png"/><Relationship Id="rId5" Type="http://schemas.openxmlformats.org/officeDocument/2006/relationships/image" Target="../media/image15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Relationship Id="rId4" Type="http://schemas.openxmlformats.org/officeDocument/2006/relationships/image" Target="../media/image3.png"/><Relationship Id="rId5" Type="http://schemas.openxmlformats.org/officeDocument/2006/relationships/image" Target="../media/image16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8.png"/><Relationship Id="rId4" Type="http://schemas.openxmlformats.org/officeDocument/2006/relationships/image" Target="../media/image10.png"/><Relationship Id="rId5" Type="http://schemas.openxmlformats.org/officeDocument/2006/relationships/image" Target="../media/image19.jpg"/><Relationship Id="rId6" Type="http://schemas.openxmlformats.org/officeDocument/2006/relationships/image" Target="../media/image17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20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14.png"/><Relationship Id="rId5" Type="http://schemas.openxmlformats.org/officeDocument/2006/relationships/image" Target="../media/image5.png"/><Relationship Id="rId6" Type="http://schemas.openxmlformats.org/officeDocument/2006/relationships/image" Target="../media/image4.png"/><Relationship Id="rId7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10.png"/><Relationship Id="rId5" Type="http://schemas.openxmlformats.org/officeDocument/2006/relationships/image" Target="../media/image21.jpg"/><Relationship Id="rId6" Type="http://schemas.openxmlformats.org/officeDocument/2006/relationships/image" Target="../media/image2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Relationship Id="rId4" Type="http://schemas.openxmlformats.org/officeDocument/2006/relationships/image" Target="../media/image10.png"/><Relationship Id="rId5" Type="http://schemas.openxmlformats.org/officeDocument/2006/relationships/image" Target="../media/image1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856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"/>
          <p:cNvSpPr txBox="1"/>
          <p:nvPr>
            <p:ph type="title"/>
          </p:nvPr>
        </p:nvSpPr>
        <p:spPr>
          <a:xfrm>
            <a:off x="2036625" y="5223175"/>
            <a:ext cx="7809600" cy="134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"/>
              <a:buFont typeface="Calibri"/>
              <a:buNone/>
            </a:pPr>
            <a:r>
              <a:rPr b="0" i="0" lang="en-US" sz="1440" u="none" cap="none" strike="noStrike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r>
              <a:rPr b="1" lang="en-US" sz="1800">
                <a:solidFill>
                  <a:srgbClr val="2E75B5"/>
                </a:solidFill>
                <a:latin typeface="Trebuchet MS"/>
                <a:ea typeface="Trebuchet MS"/>
                <a:cs typeface="Trebuchet MS"/>
                <a:sym typeface="Trebuchet MS"/>
              </a:rPr>
              <a:t>Zack Church</a:t>
            </a:r>
            <a:r>
              <a:rPr b="1" lang="en-US" sz="1800">
                <a:solidFill>
                  <a:srgbClr val="2E75B5"/>
                </a:solidFill>
                <a:latin typeface="Trebuchet MS"/>
                <a:ea typeface="Trebuchet MS"/>
                <a:cs typeface="Trebuchet MS"/>
                <a:sym typeface="Trebuchet MS"/>
              </a:rPr>
              <a:t> – Director of OSP Engineering and Construction</a:t>
            </a:r>
            <a:endParaRPr b="1" sz="1800">
              <a:solidFill>
                <a:srgbClr val="2E75B5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4572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"/>
              <a:buFont typeface="Calibri"/>
              <a:buNone/>
            </a:pPr>
            <a:r>
              <a:rPr b="1" lang="en-US" sz="1800">
                <a:solidFill>
                  <a:srgbClr val="2E75B5"/>
                </a:solidFill>
                <a:latin typeface="Trebuchet MS"/>
                <a:ea typeface="Trebuchet MS"/>
                <a:cs typeface="Trebuchet MS"/>
                <a:sym typeface="Trebuchet MS"/>
              </a:rPr>
              <a:t>Scotty Bare - Field Engineer</a:t>
            </a:r>
            <a:br>
              <a:rPr b="1" lang="en-US" sz="1800">
                <a:solidFill>
                  <a:srgbClr val="2E75B5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b="1" lang="en-US" sz="1800">
                <a:solidFill>
                  <a:srgbClr val="2E75B5"/>
                </a:solidFill>
                <a:latin typeface="Trebuchet MS"/>
                <a:ea typeface="Trebuchet MS"/>
                <a:cs typeface="Trebuchet MS"/>
                <a:sym typeface="Trebuchet MS"/>
              </a:rPr>
              <a:t>	PITTSYLVANIA COUNTY FTTH UPDATE – </a:t>
            </a:r>
            <a:r>
              <a:rPr b="1" lang="en-US" sz="1800">
                <a:solidFill>
                  <a:srgbClr val="2E75B5"/>
                </a:solidFill>
                <a:latin typeface="Trebuchet MS"/>
                <a:ea typeface="Trebuchet MS"/>
                <a:cs typeface="Trebuchet MS"/>
                <a:sym typeface="Trebuchet MS"/>
              </a:rPr>
              <a:t>September 19</a:t>
            </a:r>
            <a:r>
              <a:rPr b="1" lang="en-US" sz="1800">
                <a:solidFill>
                  <a:srgbClr val="2E75B5"/>
                </a:solidFill>
                <a:latin typeface="Trebuchet MS"/>
                <a:ea typeface="Trebuchet MS"/>
                <a:cs typeface="Trebuchet MS"/>
                <a:sym typeface="Trebuchet MS"/>
              </a:rPr>
              <a:t>, </a:t>
            </a:r>
            <a:r>
              <a:rPr b="1" i="0" lang="en-US" sz="1800" u="none" cap="none" strike="noStrike">
                <a:solidFill>
                  <a:srgbClr val="2E75B5"/>
                </a:solidFill>
                <a:latin typeface="Trebuchet MS"/>
                <a:ea typeface="Trebuchet MS"/>
                <a:cs typeface="Trebuchet MS"/>
                <a:sym typeface="Trebuchet MS"/>
              </a:rPr>
              <a:t>202</a:t>
            </a:r>
            <a:r>
              <a:rPr b="1" lang="en-US" sz="1800">
                <a:solidFill>
                  <a:srgbClr val="2E75B5"/>
                </a:solidFill>
                <a:latin typeface="Trebuchet MS"/>
                <a:ea typeface="Trebuchet MS"/>
                <a:cs typeface="Trebuchet MS"/>
                <a:sym typeface="Trebuchet MS"/>
              </a:rPr>
              <a:t>3</a:t>
            </a:r>
            <a:r>
              <a:rPr b="1" i="0" lang="en-US" sz="1620" u="none" cap="none" strike="noStrike">
                <a:solidFill>
                  <a:srgbClr val="2E75B5"/>
                </a:solidFill>
                <a:latin typeface="Trebuchet MS"/>
                <a:ea typeface="Trebuchet MS"/>
                <a:cs typeface="Trebuchet MS"/>
                <a:sym typeface="Trebuchet MS"/>
              </a:rPr>
              <a:t>	</a:t>
            </a:r>
            <a:endParaRPr/>
          </a:p>
        </p:txBody>
      </p:sp>
      <p:pic>
        <p:nvPicPr>
          <p:cNvPr id="113" name="Google Shape;113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84610" y="2223687"/>
            <a:ext cx="7379464" cy="14418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g252e1a1d9b1_0_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26500" y="6314848"/>
            <a:ext cx="1922944" cy="3757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clipart&#10;&#10;Description automatically generated" id="192" name="Google Shape;192;g252e1a1d9b1_0_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2558" y="6276270"/>
            <a:ext cx="1572594" cy="37278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93" name="Google Shape;193;g252e1a1d9b1_0_21"/>
          <p:cNvGraphicFramePr/>
          <p:nvPr/>
        </p:nvGraphicFramePr>
        <p:xfrm>
          <a:off x="381000" y="24420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{4C6489B2-D1C9-4A85-9EC6-6058DE26B601}</a:tableStyleId>
              </a:tblPr>
              <a:tblGrid>
                <a:gridCol w="952500"/>
                <a:gridCol w="952500"/>
                <a:gridCol w="952500"/>
                <a:gridCol w="952500"/>
                <a:gridCol w="952500"/>
                <a:gridCol w="952500"/>
                <a:gridCol w="952500"/>
                <a:gridCol w="952500"/>
                <a:gridCol w="952500"/>
                <a:gridCol w="952500"/>
                <a:gridCol w="952500"/>
                <a:gridCol w="952500"/>
              </a:tblGrid>
              <a:tr h="219075">
                <a:tc gridSpan="4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6/20/2023</a:t>
                      </a:r>
                      <a:endParaRPr b="1"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93:0:0"/>
                      </a:ext>
                    </a:extLst>
                  </a:tcPr>
                </a:tc>
                <a:tc hMerge="1"/>
                <a:tc hMerge="1"/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93:0:4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93:0:5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93:0:6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93:0:7"/>
                      </a:ext>
                    </a:extLst>
                  </a:tcPr>
                </a:tc>
                <a:tc gridSpan="4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9/19/2023</a:t>
                      </a:r>
                      <a:endParaRPr b="1"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93:0:8"/>
                      </a:ext>
                    </a:extLst>
                  </a:tcPr>
                </a:tc>
                <a:tc hMerge="1"/>
                <a:tc hMerge="1"/>
                <a:tc hMerge="1"/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93:1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93:1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93:1:2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93:1:3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93:1:4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93:1:5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93:1:6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93:1:7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93:1:8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93:1:9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93:1:1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93:1:11"/>
                      </a:ext>
                    </a:extLst>
                  </a:tcPr>
                </a:tc>
              </a:tr>
              <a:tr h="219075">
                <a:tc gridSpan="4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 u="sng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Sandy Level</a:t>
                      </a:r>
                      <a:endParaRPr b="1" sz="1100" u="sng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93:2:0"/>
                      </a:ext>
                    </a:extLst>
                  </a:tcPr>
                </a:tc>
                <a:tc hMerge="1"/>
                <a:tc hMerge="1"/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93:2:4"/>
                      </a:ext>
                    </a:extLst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 u="sng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Difference</a:t>
                      </a:r>
                      <a:endParaRPr b="1" sz="1100" u="sng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93:2:5"/>
                      </a:ext>
                    </a:extLst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93:2:7"/>
                      </a:ext>
                    </a:extLst>
                  </a:tcPr>
                </a:tc>
                <a:tc gridSpan="4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 u="sng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Sandy Level</a:t>
                      </a:r>
                      <a:endParaRPr b="1" sz="1100" u="sng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93:2:8"/>
                      </a:ext>
                    </a:extLst>
                  </a:tcPr>
                </a:tc>
                <a:tc hMerge="1"/>
                <a:tc hMerge="1"/>
                <a:tc hMerge="1"/>
              </a:tr>
              <a:tr h="2190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Statistics</a:t>
                      </a:r>
                      <a:endParaRPr b="1"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93:3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Contract</a:t>
                      </a:r>
                      <a:endParaRPr b="1"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93:3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Current</a:t>
                      </a:r>
                      <a:endParaRPr b="1"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93:3:2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Completion</a:t>
                      </a:r>
                      <a:endParaRPr b="1"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93:3:3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93:3:4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93:3:5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93:3:6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93:3:7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Statistics</a:t>
                      </a:r>
                      <a:endParaRPr b="1"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93:3:8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Contract</a:t>
                      </a:r>
                      <a:endParaRPr b="1"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93:3:9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Current</a:t>
                      </a:r>
                      <a:endParaRPr b="1"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93:3:1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Completion</a:t>
                      </a:r>
                      <a:endParaRPr b="1"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93:3:11"/>
                      </a:ext>
                    </a:extLst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 Cable Ftg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93:4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638,828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93:4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299,948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93:4:2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46.95%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93:4:3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93:4:4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224,308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93:4:5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35.11%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93:4:6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93:4:7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 Cable Ftg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93:4:8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638,828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93:4:9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524,256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93:4:1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82.07%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93:4:11"/>
                      </a:ext>
                    </a:extLst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 Route Ftg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93:5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486,426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93:5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211,401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93:5:2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43.46%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93:5:3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93:5:4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184,618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93:5:5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37.95%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93:5:6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93:5:7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 Route Ftg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93:5:8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486,426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93:5:9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396,019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93:5:1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81.41%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93:5:11"/>
                      </a:ext>
                    </a:extLst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 Drill Ftg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93:6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55,728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93:6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45,932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93:6:2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82.42%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93:6:3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93:6:4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11,713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93:6:5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21.02%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93:6:6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93:6:7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 Drill Ftg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93:6:8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55,728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93:6:9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57,645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93:6:1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103.44%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93:6:11"/>
                      </a:ext>
                    </a:extLst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 Peds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93:7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466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93:7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207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93:7:2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44.42%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93:7:3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93:7:4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162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93:7:5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34.76%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93:7:6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93:7:7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 Peds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93:7:8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466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93:7:9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369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93:7:1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79.18%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93:7:11"/>
                      </a:ext>
                    </a:extLst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 Vaults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93:8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93:8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36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93:8:2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120.00%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93:8:3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93:8:4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21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93:8:5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70.00%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93:8:6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93:8:7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 Vaults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93:8:8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93:8:9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57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93:8:1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190.00%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93:8:11"/>
                      </a:ext>
                    </a:extLst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 PON Cabinets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93:9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93:9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93:9:2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50.00%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93:9:3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93:9:4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93:9:5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0.00%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93:9:6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93:9:7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 PON Cabinets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93:9:8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93:9:9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93:9:1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50.00%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93:9:11"/>
                      </a:ext>
                    </a:extLst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93:10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93:10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93:10:2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93:10:3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93:10:4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93:10:5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93:10:6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93:10:7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93:10:8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93:10:9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93:10:1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93:10:11"/>
                      </a:ext>
                    </a:extLst>
                  </a:tcPr>
                </a:tc>
              </a:tr>
            </a:tbl>
          </a:graphicData>
        </a:graphic>
      </p:graphicFrame>
      <p:sp>
        <p:nvSpPr>
          <p:cNvPr id="194" name="Google Shape;194;g252e1a1d9b1_0_21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Trebuchet MS"/>
              <a:buNone/>
            </a:pPr>
            <a:r>
              <a:rPr lang="en-US" sz="3200">
                <a:solidFill>
                  <a:schemeClr val="accent5"/>
                </a:solidFill>
                <a:latin typeface="Trebuchet MS"/>
                <a:ea typeface="Trebuchet MS"/>
                <a:cs typeface="Trebuchet MS"/>
                <a:sym typeface="Trebuchet MS"/>
              </a:rPr>
              <a:t>SANDY LEVEL CONSTRUCTION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g28037ce99c1_0_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97808" y="152400"/>
            <a:ext cx="4796385" cy="65532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clipart&#10;&#10;Description automatically generated" id="200" name="Google Shape;200;g28037ce99c1_0_5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2558" y="6276270"/>
            <a:ext cx="1572594" cy="372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g28037ce99c1_0_5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026500" y="6314848"/>
            <a:ext cx="1922944" cy="375721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g28037ce99c1_0_55"/>
          <p:cNvSpPr txBox="1"/>
          <p:nvPr>
            <p:ph type="title"/>
          </p:nvPr>
        </p:nvSpPr>
        <p:spPr>
          <a:xfrm>
            <a:off x="242550" y="586150"/>
            <a:ext cx="3146100" cy="1025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Trebuchet MS"/>
              <a:buNone/>
            </a:pPr>
            <a:r>
              <a:rPr lang="en-US" sz="3200">
                <a:solidFill>
                  <a:schemeClr val="accent5"/>
                </a:solidFill>
                <a:latin typeface="Trebuchet MS"/>
                <a:ea typeface="Trebuchet MS"/>
                <a:cs typeface="Trebuchet MS"/>
                <a:sym typeface="Trebuchet MS"/>
              </a:rPr>
              <a:t>SANDY LEVEL</a:t>
            </a:r>
            <a:endParaRPr sz="3200">
              <a:solidFill>
                <a:schemeClr val="accent5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Trebuchet MS"/>
              <a:buNone/>
            </a:pPr>
            <a:r>
              <a:rPr lang="en-US" sz="3200">
                <a:solidFill>
                  <a:schemeClr val="accent5"/>
                </a:solidFill>
                <a:latin typeface="Trebuchet MS"/>
                <a:ea typeface="Trebuchet MS"/>
                <a:cs typeface="Trebuchet MS"/>
                <a:sym typeface="Trebuchet MS"/>
              </a:rPr>
              <a:t>AS BUILT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g28037ce99c1_0_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26500" y="6314848"/>
            <a:ext cx="1922944" cy="3757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clipart&#10;&#10;Description automatically generated" id="208" name="Google Shape;208;g28037ce99c1_0_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2558" y="6276270"/>
            <a:ext cx="1572594" cy="37278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09" name="Google Shape;209;g28037ce99c1_0_25"/>
          <p:cNvGraphicFramePr/>
          <p:nvPr/>
        </p:nvGraphicFramePr>
        <p:xfrm>
          <a:off x="381000" y="22222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{4C6489B2-D1C9-4A85-9EC6-6058DE26B601}</a:tableStyleId>
              </a:tblPr>
              <a:tblGrid>
                <a:gridCol w="952500"/>
                <a:gridCol w="952500"/>
                <a:gridCol w="952500"/>
                <a:gridCol w="952500"/>
                <a:gridCol w="952500"/>
                <a:gridCol w="952500"/>
                <a:gridCol w="952500"/>
                <a:gridCol w="952500"/>
                <a:gridCol w="952500"/>
                <a:gridCol w="952500"/>
                <a:gridCol w="952500"/>
                <a:gridCol w="952500"/>
              </a:tblGrid>
              <a:tr h="219075">
                <a:tc gridSpan="4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6/20/2023</a:t>
                      </a:r>
                      <a:endParaRPr b="1"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09:0:0"/>
                      </a:ext>
                    </a:extLst>
                  </a:tcPr>
                </a:tc>
                <a:tc hMerge="1"/>
                <a:tc hMerge="1"/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09:0:4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09:0:5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09:0:6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09:0:7"/>
                      </a:ext>
                    </a:extLst>
                  </a:tcPr>
                </a:tc>
                <a:tc gridSpan="4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9/19/2023</a:t>
                      </a:r>
                      <a:endParaRPr b="1"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09:0:8"/>
                      </a:ext>
                    </a:extLst>
                  </a:tcPr>
                </a:tc>
                <a:tc hMerge="1"/>
                <a:tc hMerge="1"/>
                <a:tc hMerge="1"/>
              </a:tr>
              <a:tr h="219075">
                <a:tc gridSpan="4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 u="sng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Renan</a:t>
                      </a:r>
                      <a:endParaRPr b="1" sz="1100" u="sng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09:1:0"/>
                      </a:ext>
                    </a:extLst>
                  </a:tcPr>
                </a:tc>
                <a:tc hMerge="1"/>
                <a:tc hMerge="1"/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09:1:4"/>
                      </a:ext>
                    </a:extLst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 u="sng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Difference</a:t>
                      </a:r>
                      <a:endParaRPr b="1" sz="1100" u="sng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09:1:5"/>
                      </a:ext>
                    </a:extLst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09:1:7"/>
                      </a:ext>
                    </a:extLst>
                  </a:tcPr>
                </a:tc>
                <a:tc gridSpan="4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 u="sng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Renan</a:t>
                      </a:r>
                      <a:endParaRPr b="1" sz="1100" u="sng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09:1:8"/>
                      </a:ext>
                    </a:extLst>
                  </a:tcPr>
                </a:tc>
                <a:tc hMerge="1"/>
                <a:tc hMerge="1"/>
                <a:tc hMerge="1"/>
              </a:tr>
              <a:tr h="2190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Statistics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09:2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Contract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09:2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Current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09:2:2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Completion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09:2:3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09:2:4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09:2:5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09:2:6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09:2:7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Statistics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09:2:8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Contract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09:2:9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Current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09:2:1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Completion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09:2:11"/>
                      </a:ext>
                    </a:extLst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 Cable Ftg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09:3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561,350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09:3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12,662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09:3:2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2.26%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09:3:3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09:3:4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352,382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09:3:5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62.77%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09:3:6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09:3:7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 Cable Ftg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09:3:8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561,350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09:3:9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365,044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09:3:1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65.03%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09:3:11"/>
                      </a:ext>
                    </a:extLst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 Route Ftg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09:4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449,450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09:4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12,662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09:4:2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2.82%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09:4:3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09:4:4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298,702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09:4:5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66.46%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09:4:6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09:4:7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 Route Ftg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09:4:8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449,450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09:4:9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311,364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09:4:1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69.28%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09:4:11"/>
                      </a:ext>
                    </a:extLst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 Drill Ftg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09:5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65,273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09:5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2,936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09:5:2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4.50%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09:5:3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09:5:4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53,611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09:5:5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82.13%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09:5:6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09:5:7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 Drill Ftg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09:5:8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65,273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09:5:9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56,547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09:5:1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86.63%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09:5:11"/>
                      </a:ext>
                    </a:extLst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 Peds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09:6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453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09:6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09:6:2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4.19%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09:6:3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09:6:4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299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09:6:5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66.00%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09:6:6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09:6:7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 Peds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09:6:8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453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09:6:9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318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09:6:1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70.20%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09:6:11"/>
                      </a:ext>
                    </a:extLst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 Vaults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09:7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09:7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09:7:2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14.29%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09:7:3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09:7:4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09:7:5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67.86%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09:7:6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09:7:7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 Vaults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09:7:8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09:7:9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23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09:7:1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82.14%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09:7:11"/>
                      </a:ext>
                    </a:extLst>
                  </a:tcPr>
                </a:tc>
              </a:tr>
            </a:tbl>
          </a:graphicData>
        </a:graphic>
      </p:graphicFrame>
      <p:sp>
        <p:nvSpPr>
          <p:cNvPr id="210" name="Google Shape;210;g28037ce99c1_0_25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Trebuchet MS"/>
              <a:buNone/>
            </a:pPr>
            <a:r>
              <a:rPr lang="en-US" sz="3200">
                <a:solidFill>
                  <a:schemeClr val="accent5"/>
                </a:solidFill>
                <a:latin typeface="Trebuchet MS"/>
                <a:ea typeface="Trebuchet MS"/>
                <a:cs typeface="Trebuchet MS"/>
                <a:sym typeface="Trebuchet MS"/>
              </a:rPr>
              <a:t>RENAN CONSTRUCTION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text, clipart&#10;&#10;Description automatically generated" id="215" name="Google Shape;215;g28037ce99c1_0_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2558" y="6276270"/>
            <a:ext cx="1572594" cy="372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g28037ce99c1_0_6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026500" y="6314848"/>
            <a:ext cx="1922944" cy="375721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g28037ce99c1_0_64"/>
          <p:cNvSpPr txBox="1"/>
          <p:nvPr>
            <p:ph type="title"/>
          </p:nvPr>
        </p:nvSpPr>
        <p:spPr>
          <a:xfrm>
            <a:off x="242550" y="586150"/>
            <a:ext cx="3146100" cy="1025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Trebuchet MS"/>
              <a:buNone/>
            </a:pPr>
            <a:r>
              <a:rPr lang="en-US" sz="3200">
                <a:solidFill>
                  <a:schemeClr val="accent5"/>
                </a:solidFill>
                <a:latin typeface="Trebuchet MS"/>
                <a:ea typeface="Trebuchet MS"/>
                <a:cs typeface="Trebuchet MS"/>
                <a:sym typeface="Trebuchet MS"/>
              </a:rPr>
              <a:t>RENAN</a:t>
            </a:r>
            <a:endParaRPr sz="3200">
              <a:solidFill>
                <a:schemeClr val="accent5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Trebuchet MS"/>
              <a:buNone/>
            </a:pPr>
            <a:r>
              <a:rPr lang="en-US" sz="3200">
                <a:solidFill>
                  <a:schemeClr val="accent5"/>
                </a:solidFill>
                <a:latin typeface="Trebuchet MS"/>
                <a:ea typeface="Trebuchet MS"/>
                <a:cs typeface="Trebuchet MS"/>
                <a:sym typeface="Trebuchet MS"/>
              </a:rPr>
              <a:t>AS BUILT</a:t>
            </a:r>
            <a:endParaRPr/>
          </a:p>
        </p:txBody>
      </p:sp>
      <p:pic>
        <p:nvPicPr>
          <p:cNvPr id="218" name="Google Shape;218;g28037ce99c1_0_6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41050" y="152400"/>
            <a:ext cx="6333049" cy="60311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g28037ce99c1_0_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26500" y="6314848"/>
            <a:ext cx="1922944" cy="3757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clipart&#10;&#10;Description automatically generated" id="224" name="Google Shape;224;g28037ce99c1_0_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2558" y="6276270"/>
            <a:ext cx="1572594" cy="37278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25" name="Google Shape;225;g28037ce99c1_0_31"/>
          <p:cNvGraphicFramePr/>
          <p:nvPr/>
        </p:nvGraphicFramePr>
        <p:xfrm>
          <a:off x="381000" y="22136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{4C6489B2-D1C9-4A85-9EC6-6058DE26B601}</a:tableStyleId>
              </a:tblPr>
              <a:tblGrid>
                <a:gridCol w="952500"/>
                <a:gridCol w="952500"/>
                <a:gridCol w="952500"/>
                <a:gridCol w="952500"/>
                <a:gridCol w="952500"/>
                <a:gridCol w="952500"/>
                <a:gridCol w="952500"/>
                <a:gridCol w="952500"/>
                <a:gridCol w="952500"/>
                <a:gridCol w="952500"/>
                <a:gridCol w="952500"/>
                <a:gridCol w="952500"/>
              </a:tblGrid>
              <a:tr h="219075">
                <a:tc gridSpan="4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6/20/2023</a:t>
                      </a:r>
                      <a:endParaRPr b="1"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25:0:0"/>
                      </a:ext>
                    </a:extLst>
                  </a:tcPr>
                </a:tc>
                <a:tc hMerge="1"/>
                <a:tc hMerge="1"/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25:0:4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25:0:5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25:0:6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25:0:7"/>
                      </a:ext>
                    </a:extLst>
                  </a:tcPr>
                </a:tc>
                <a:tc gridSpan="4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9/19/2023</a:t>
                      </a:r>
                      <a:endParaRPr b="1"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25:0:8"/>
                      </a:ext>
                    </a:extLst>
                  </a:tcPr>
                </a:tc>
                <a:tc hMerge="1"/>
                <a:tc hMerge="1"/>
                <a:tc hMerge="1"/>
              </a:tr>
              <a:tr h="219075">
                <a:tc gridSpan="4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 u="sng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Java</a:t>
                      </a:r>
                      <a:endParaRPr b="1" sz="1100" u="sng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25:1:0"/>
                      </a:ext>
                    </a:extLst>
                  </a:tcPr>
                </a:tc>
                <a:tc hMerge="1"/>
                <a:tc hMerge="1"/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25:1:4"/>
                      </a:ext>
                    </a:extLst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 u="sng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Difference</a:t>
                      </a:r>
                      <a:endParaRPr b="1" sz="1100" u="sng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25:1:5"/>
                      </a:ext>
                    </a:extLst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25:1:7"/>
                      </a:ext>
                    </a:extLst>
                  </a:tcPr>
                </a:tc>
                <a:tc gridSpan="4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 u="sng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Java</a:t>
                      </a:r>
                      <a:endParaRPr b="1" sz="1100" u="sng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25:1:8"/>
                      </a:ext>
                    </a:extLst>
                  </a:tcPr>
                </a:tc>
                <a:tc hMerge="1"/>
                <a:tc hMerge="1"/>
                <a:tc hMerge="1"/>
              </a:tr>
              <a:tr h="2190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Statistics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25:2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Contract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25:2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Current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25:2:2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Completion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25:2:3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25:2:4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25:2:5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25:2:6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25:2:7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Statistics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25:2:8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Contract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25:2:9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Current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25:2:1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Completion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25:2:11"/>
                      </a:ext>
                    </a:extLst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 Cable Ftg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25:3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861,616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25:3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95,902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25:3:2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11.13%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25:3:3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25:3:4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193,244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25:3:5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22.43%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25:3:6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25:3:7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 Cable Ftg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25:3:8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861,616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25:3:9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289,146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25:3:1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33.56%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25:3:11"/>
                      </a:ext>
                    </a:extLst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 Route Ftg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25:4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753,348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25:4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74,520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25:4:2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9.89%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25:4:3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25:4:4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164,260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25:4:5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21.80%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25:4:6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25:4:7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 Route Ftg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25:4:8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753,348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25:4:9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238,780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25:4:1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31.70%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25:4:11"/>
                      </a:ext>
                    </a:extLst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 Drill Ftg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25:5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50,936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25:5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5,224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25:5:2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10.26%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25:5:3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25:5:4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9,389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25:5:5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18.43%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25:5:6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25:5:7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 Drill Ftg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25:5:8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50,936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25:5:9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14,613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25:5:1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28.69%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25:5:11"/>
                      </a:ext>
                    </a:extLst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 Peds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25:6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820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25:6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87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25:6:2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10.61%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25:6:3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25:6:4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152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25:6:5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18.54%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25:6:6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25:6:7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 Peds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25:6:8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820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25:6:9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239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25:6:1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29.15%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25:6:11"/>
                      </a:ext>
                    </a:extLst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 Vaults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25:7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43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25:7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25:7:2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30.23%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25:7:3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25:7:4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25:7:5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25.58%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25:7:6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25:7:7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 Vaults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25:7:8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43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25:7:9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24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25:7:1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55.81%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25:7:11"/>
                      </a:ext>
                    </a:extLst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 PON Cabinets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25:8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25:8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25:8:2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0.00%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25:8:3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25:8:4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25:8:5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20.00%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25:8:6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25:8:7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 PON Cabinets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25:8:8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25:8:9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25:8:1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20.00%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25:8:11"/>
                      </a:ext>
                    </a:extLst>
                  </a:tcPr>
                </a:tc>
              </a:tr>
            </a:tbl>
          </a:graphicData>
        </a:graphic>
      </p:graphicFrame>
      <p:sp>
        <p:nvSpPr>
          <p:cNvPr id="226" name="Google Shape;226;g28037ce99c1_0_31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Trebuchet MS"/>
              <a:buNone/>
            </a:pPr>
            <a:r>
              <a:rPr lang="en-US" sz="3200">
                <a:solidFill>
                  <a:schemeClr val="accent5"/>
                </a:solidFill>
                <a:latin typeface="Trebuchet MS"/>
                <a:ea typeface="Trebuchet MS"/>
                <a:cs typeface="Trebuchet MS"/>
                <a:sym typeface="Trebuchet MS"/>
              </a:rPr>
              <a:t>JAVA CONSTRUCTION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text, clipart&#10;&#10;Description automatically generated" id="231" name="Google Shape;231;g28037ce99c1_0_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2558" y="6276270"/>
            <a:ext cx="1572594" cy="372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g28037ce99c1_0_7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026500" y="6314848"/>
            <a:ext cx="1922944" cy="375721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g28037ce99c1_0_72"/>
          <p:cNvSpPr txBox="1"/>
          <p:nvPr>
            <p:ph type="title"/>
          </p:nvPr>
        </p:nvSpPr>
        <p:spPr>
          <a:xfrm>
            <a:off x="242550" y="586150"/>
            <a:ext cx="3146100" cy="1025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Trebuchet MS"/>
              <a:buNone/>
            </a:pPr>
            <a:r>
              <a:rPr lang="en-US" sz="3200">
                <a:solidFill>
                  <a:schemeClr val="accent5"/>
                </a:solidFill>
                <a:latin typeface="Trebuchet MS"/>
                <a:ea typeface="Trebuchet MS"/>
                <a:cs typeface="Trebuchet MS"/>
                <a:sym typeface="Trebuchet MS"/>
              </a:rPr>
              <a:t>JAVA</a:t>
            </a:r>
            <a:endParaRPr sz="3200">
              <a:solidFill>
                <a:schemeClr val="accent5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Trebuchet MS"/>
              <a:buNone/>
            </a:pPr>
            <a:r>
              <a:rPr lang="en-US" sz="3200">
                <a:solidFill>
                  <a:schemeClr val="accent5"/>
                </a:solidFill>
                <a:latin typeface="Trebuchet MS"/>
                <a:ea typeface="Trebuchet MS"/>
                <a:cs typeface="Trebuchet MS"/>
                <a:sym typeface="Trebuchet MS"/>
              </a:rPr>
              <a:t>AS BUILT</a:t>
            </a:r>
            <a:endParaRPr/>
          </a:p>
        </p:txBody>
      </p:sp>
      <p:pic>
        <p:nvPicPr>
          <p:cNvPr id="234" name="Google Shape;234;g28037ce99c1_0_7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41050" y="152400"/>
            <a:ext cx="5765044" cy="6553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g28037ce99c1_0_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26500" y="6314848"/>
            <a:ext cx="1922944" cy="3757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clipart&#10;&#10;Description automatically generated" id="240" name="Google Shape;240;g28037ce99c1_0_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2558" y="6276270"/>
            <a:ext cx="1572594" cy="37278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41" name="Google Shape;241;g28037ce99c1_0_37"/>
          <p:cNvGraphicFramePr/>
          <p:nvPr/>
        </p:nvGraphicFramePr>
        <p:xfrm>
          <a:off x="381000" y="22136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{4C6489B2-D1C9-4A85-9EC6-6058DE26B601}</a:tableStyleId>
              </a:tblPr>
              <a:tblGrid>
                <a:gridCol w="952500"/>
                <a:gridCol w="952500"/>
                <a:gridCol w="952500"/>
                <a:gridCol w="952500"/>
                <a:gridCol w="952500"/>
                <a:gridCol w="952500"/>
                <a:gridCol w="952500"/>
                <a:gridCol w="952500"/>
                <a:gridCol w="952500"/>
                <a:gridCol w="952500"/>
                <a:gridCol w="952500"/>
                <a:gridCol w="952500"/>
              </a:tblGrid>
              <a:tr h="219075">
                <a:tc gridSpan="4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6/20/2023</a:t>
                      </a:r>
                      <a:endParaRPr b="1"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41:0:0"/>
                      </a:ext>
                    </a:extLst>
                  </a:tcPr>
                </a:tc>
                <a:tc hMerge="1"/>
                <a:tc hMerge="1"/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41:0:4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41:0:5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41:0:6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41:0:7"/>
                      </a:ext>
                    </a:extLst>
                  </a:tcPr>
                </a:tc>
                <a:tc gridSpan="4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9/19/2023</a:t>
                      </a:r>
                      <a:endParaRPr b="1"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41:0:8"/>
                      </a:ext>
                    </a:extLst>
                  </a:tcPr>
                </a:tc>
                <a:tc hMerge="1"/>
                <a:tc hMerge="1"/>
                <a:tc hMerge="1"/>
              </a:tr>
              <a:tr h="21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41:1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41:1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41:1:2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41:1:3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41:1:4"/>
                      </a:ext>
                    </a:extLst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 u="sng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Difference</a:t>
                      </a:r>
                      <a:endParaRPr b="1" sz="1100" u="sng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41:1:5"/>
                      </a:ext>
                    </a:extLst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41:1:7"/>
                      </a:ext>
                    </a:extLst>
                  </a:tcPr>
                </a:tc>
                <a:tc gridSpan="4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 u="sng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Lakeside</a:t>
                      </a:r>
                      <a:endParaRPr b="1" sz="1100" u="sng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41:1:8"/>
                      </a:ext>
                    </a:extLst>
                  </a:tcPr>
                </a:tc>
                <a:tc hMerge="1"/>
                <a:tc hMerge="1"/>
                <a:tc hMerge="1"/>
              </a:tr>
              <a:tr h="21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41:2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41:2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41:2:2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41:2:3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41:2:4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41:2:5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41:2:6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41:2:7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Statistics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41:2:8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Contract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41:2:9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Current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41:2:1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Completion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41:2:11"/>
                      </a:ext>
                    </a:extLst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41:3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41:3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41:3:2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41:3:3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41:3:4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41:3:5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0.00%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41:3:6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41:3:7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 Cable Ftg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41:3:8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104,706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41:3:9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41:3:1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0.00%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41:3:11"/>
                      </a:ext>
                    </a:extLst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41:4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41:4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41:4:2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41:4:3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41:4:4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41:4:5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0.00%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41:4:6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41:4:7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 Route Ftg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41:4:8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85,092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41:4:9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41:4:1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0.00%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41:4:11"/>
                      </a:ext>
                    </a:extLst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41:5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41:5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41:5:2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41:5:3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41:5:4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7,302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41:5:5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23.14%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41:5:6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41:5:7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 Drill Ftg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41:5:8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31,551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41:5:9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7,302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41:5:1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23.14%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41:5:11"/>
                      </a:ext>
                    </a:extLst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41:6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41:6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41:6:2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41:6:3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41:6:4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41:6:5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0.00%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41:6:6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41:6:7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 Peds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41:6:8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295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41:6:9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41:6:1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0.00%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41:6:11"/>
                      </a:ext>
                    </a:extLst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41:7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41:7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41:7:2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41:7:3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41:7:4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41:7:5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0.00%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41:7:6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41:7:7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 Vaults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41:7:8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41:7:9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41:7:1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0.00%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41:7:11"/>
                      </a:ext>
                    </a:extLst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41:8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41:8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41:8:2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41:8:3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41:8:4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41:8:5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0.00%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41:8:6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41:8:7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 PON Cabinets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41:8:8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41:8:9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41:8:1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0.00%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41:8:11"/>
                      </a:ext>
                    </a:extLst>
                  </a:tcPr>
                </a:tc>
              </a:tr>
            </a:tbl>
          </a:graphicData>
        </a:graphic>
      </p:graphicFrame>
      <p:sp>
        <p:nvSpPr>
          <p:cNvPr id="242" name="Google Shape;242;g28037ce99c1_0_37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Trebuchet MS"/>
              <a:buNone/>
            </a:pPr>
            <a:r>
              <a:rPr lang="en-US" sz="3200">
                <a:solidFill>
                  <a:schemeClr val="accent5"/>
                </a:solidFill>
                <a:latin typeface="Trebuchet MS"/>
                <a:ea typeface="Trebuchet MS"/>
                <a:cs typeface="Trebuchet MS"/>
                <a:sym typeface="Trebuchet MS"/>
              </a:rPr>
              <a:t>lAKESIDE </a:t>
            </a:r>
            <a:r>
              <a:rPr lang="en-US" sz="3200">
                <a:solidFill>
                  <a:schemeClr val="accent5"/>
                </a:solidFill>
                <a:latin typeface="Trebuchet MS"/>
                <a:ea typeface="Trebuchet MS"/>
                <a:cs typeface="Trebuchet MS"/>
                <a:sym typeface="Trebuchet MS"/>
              </a:rPr>
              <a:t>CONSTRUCTION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g28037ce99c1_0_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26500" y="6314848"/>
            <a:ext cx="1922944" cy="3757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clipart&#10;&#10;Description automatically generated" id="248" name="Google Shape;248;g28037ce99c1_0_9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2558" y="6276270"/>
            <a:ext cx="1572594" cy="372787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g28037ce99c1_0_92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Trebuchet MS"/>
              <a:buNone/>
            </a:pPr>
            <a:r>
              <a:rPr lang="en-US" sz="3200">
                <a:solidFill>
                  <a:schemeClr val="accent5"/>
                </a:solidFill>
                <a:latin typeface="Trebuchet MS"/>
                <a:ea typeface="Trebuchet MS"/>
                <a:cs typeface="Trebuchet MS"/>
                <a:sym typeface="Trebuchet MS"/>
              </a:rPr>
              <a:t>Overall Construction</a:t>
            </a:r>
            <a:endParaRPr/>
          </a:p>
        </p:txBody>
      </p:sp>
      <p:graphicFrame>
        <p:nvGraphicFramePr>
          <p:cNvPr id="250" name="Google Shape;250;g28037ce99c1_0_92"/>
          <p:cNvGraphicFramePr/>
          <p:nvPr/>
        </p:nvGraphicFramePr>
        <p:xfrm>
          <a:off x="2893813" y="1817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{4C6489B2-D1C9-4A85-9EC6-6058DE26B601}</a:tableStyleId>
              </a:tblPr>
              <a:tblGrid>
                <a:gridCol w="1894250"/>
                <a:gridCol w="1503375"/>
                <a:gridCol w="1503375"/>
                <a:gridCol w="1503375"/>
              </a:tblGrid>
              <a:tr h="430500">
                <a:tc gridSpan="4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 u="sng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Under Construction</a:t>
                      </a:r>
                      <a:endParaRPr b="1" sz="1100" u="sng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50:0:0"/>
                      </a:ext>
                    </a:extLst>
                  </a:tcPr>
                </a:tc>
                <a:tc hMerge="1"/>
                <a:tc hMerge="1"/>
                <a:tc hMerge="1"/>
              </a:tr>
              <a:tr h="4305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Statistics</a:t>
                      </a:r>
                      <a:endParaRPr b="1"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50:1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Contract</a:t>
                      </a:r>
                      <a:endParaRPr b="1"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50:1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Current</a:t>
                      </a:r>
                      <a:endParaRPr b="1"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50:1:2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Completion</a:t>
                      </a:r>
                      <a:endParaRPr b="1"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50:1:3"/>
                      </a:ext>
                    </a:extLst>
                  </a:tcPr>
                </a:tc>
              </a:tr>
              <a:tr h="4305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 Cable Ftg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50:2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2,166,500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50:2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1,178,446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50:2:2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54.39%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50:2:3"/>
                      </a:ext>
                    </a:extLst>
                  </a:tcPr>
                </a:tc>
              </a:tr>
              <a:tr h="4305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 Route Ftg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50:3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1,774,316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50:3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946,163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50:3:2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53.33%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50:3:3"/>
                      </a:ext>
                    </a:extLst>
                  </a:tcPr>
                </a:tc>
              </a:tr>
              <a:tr h="4305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 Drill Ftg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50:4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203,488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50:4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136,107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50:4:2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66.89%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50:4:3"/>
                      </a:ext>
                    </a:extLst>
                  </a:tcPr>
                </a:tc>
              </a:tr>
              <a:tr h="4305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 Peds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50:5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2,034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50:5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926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50:5:2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45.53%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50:5:3"/>
                      </a:ext>
                    </a:extLst>
                  </a:tcPr>
                </a:tc>
              </a:tr>
              <a:tr h="4305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 Vaults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50:6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111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50:6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104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50:6:2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93.69%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50:6:3"/>
                      </a:ext>
                    </a:extLst>
                  </a:tcPr>
                </a:tc>
              </a:tr>
              <a:tr h="4305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 PON Cabinets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50:7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50:7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50:7:2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20.00%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50:7:3"/>
                      </a:ext>
                    </a:extLst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Google Shape;255;g28037ce99c1_0_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69405" y="6376157"/>
            <a:ext cx="1922944" cy="3757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clipart&#10;&#10;Description automatically generated" id="256" name="Google Shape;256;g28037ce99c1_0_8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2558" y="6276270"/>
            <a:ext cx="1572594" cy="372787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g28037ce99c1_0_80"/>
          <p:cNvSpPr txBox="1"/>
          <p:nvPr>
            <p:ph type="title"/>
          </p:nvPr>
        </p:nvSpPr>
        <p:spPr>
          <a:xfrm>
            <a:off x="2186700" y="164875"/>
            <a:ext cx="7818600" cy="622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Trebuchet MS"/>
              <a:buNone/>
            </a:pPr>
            <a:r>
              <a:rPr lang="en-US" sz="3200">
                <a:solidFill>
                  <a:schemeClr val="accent5"/>
                </a:solidFill>
                <a:latin typeface="Trebuchet MS"/>
                <a:ea typeface="Trebuchet MS"/>
                <a:cs typeface="Trebuchet MS"/>
                <a:sym typeface="Trebuchet MS"/>
              </a:rPr>
              <a:t>DOMO</a:t>
            </a:r>
            <a:endParaRPr/>
          </a:p>
        </p:txBody>
      </p:sp>
      <p:pic>
        <p:nvPicPr>
          <p:cNvPr id="258" name="Google Shape;258;g28037ce99c1_0_8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30102" y="986350"/>
            <a:ext cx="4531800" cy="576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g28037ce99c1_0_8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25127" y="986350"/>
            <a:ext cx="1704975" cy="164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252e1a1d9b1_0_102"/>
          <p:cNvSpPr txBox="1"/>
          <p:nvPr>
            <p:ph type="title"/>
          </p:nvPr>
        </p:nvSpPr>
        <p:spPr>
          <a:xfrm>
            <a:off x="838200" y="365125"/>
            <a:ext cx="10515600" cy="615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Trebuchet MS"/>
              <a:buNone/>
            </a:pPr>
            <a:r>
              <a:rPr lang="en-US" sz="3200">
                <a:solidFill>
                  <a:schemeClr val="accent5"/>
                </a:solidFill>
                <a:latin typeface="Trebuchet MS"/>
                <a:ea typeface="Trebuchet MS"/>
                <a:cs typeface="Trebuchet MS"/>
                <a:sym typeface="Trebuchet MS"/>
              </a:rPr>
              <a:t>Materials</a:t>
            </a:r>
            <a:endParaRPr/>
          </a:p>
        </p:txBody>
      </p:sp>
      <p:pic>
        <p:nvPicPr>
          <p:cNvPr id="265" name="Google Shape;265;g252e1a1d9b1_0_1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26500" y="6314848"/>
            <a:ext cx="1922944" cy="3757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clipart&#10;&#10;Description automatically generated" id="266" name="Google Shape;266;g252e1a1d9b1_0_10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2558" y="6276270"/>
            <a:ext cx="1572594" cy="372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g252e1a1d9b1_0_10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00124" y="1132525"/>
            <a:ext cx="3893937" cy="5029922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g252e1a1d9b1_0_102"/>
          <p:cNvSpPr txBox="1"/>
          <p:nvPr>
            <p:ph type="title"/>
          </p:nvPr>
        </p:nvSpPr>
        <p:spPr>
          <a:xfrm>
            <a:off x="242550" y="1132475"/>
            <a:ext cx="6705300" cy="5029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 fontScale="90000"/>
          </a:bodyPr>
          <a:lstStyle/>
          <a:p>
            <a:pPr indent="-36004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Trebuchet MS"/>
              <a:buChar char="●"/>
            </a:pPr>
            <a:r>
              <a:rPr lang="en-US" sz="2300">
                <a:solidFill>
                  <a:schemeClr val="accent5"/>
                </a:solidFill>
                <a:latin typeface="Trebuchet MS"/>
                <a:ea typeface="Trebuchet MS"/>
                <a:cs typeface="Trebuchet MS"/>
                <a:sym typeface="Trebuchet MS"/>
              </a:rPr>
              <a:t>RSN - Netceed - Prysmian</a:t>
            </a:r>
            <a:endParaRPr sz="2300">
              <a:solidFill>
                <a:schemeClr val="accent5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60044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Trebuchet MS"/>
              <a:buChar char="○"/>
            </a:pPr>
            <a:r>
              <a:rPr lang="en-US" sz="2300">
                <a:solidFill>
                  <a:schemeClr val="accent5"/>
                </a:solidFill>
                <a:latin typeface="Trebuchet MS"/>
                <a:ea typeface="Trebuchet MS"/>
                <a:cs typeface="Trebuchet MS"/>
                <a:sym typeface="Trebuchet MS"/>
              </a:rPr>
              <a:t>g</a:t>
            </a:r>
            <a:r>
              <a:rPr lang="en-US" sz="2300">
                <a:solidFill>
                  <a:schemeClr val="accent5"/>
                </a:solidFill>
                <a:latin typeface="Trebuchet MS"/>
                <a:ea typeface="Trebuchet MS"/>
                <a:cs typeface="Trebuchet MS"/>
                <a:sym typeface="Trebuchet MS"/>
              </a:rPr>
              <a:t>uaranteed 9,000,000’ of cable </a:t>
            </a:r>
            <a:endParaRPr sz="2300">
              <a:solidFill>
                <a:schemeClr val="accent5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60044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Trebuchet MS"/>
              <a:buChar char="○"/>
            </a:pPr>
            <a:r>
              <a:rPr lang="en-US" sz="2300">
                <a:solidFill>
                  <a:schemeClr val="accent5"/>
                </a:solidFill>
                <a:latin typeface="Trebuchet MS"/>
                <a:ea typeface="Trebuchet MS"/>
                <a:cs typeface="Trebuchet MS"/>
                <a:sym typeface="Trebuchet MS"/>
              </a:rPr>
              <a:t>guaranteed pricing</a:t>
            </a:r>
            <a:endParaRPr sz="2300">
              <a:solidFill>
                <a:schemeClr val="accent5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60044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Trebuchet MS"/>
              <a:buChar char="○"/>
            </a:pPr>
            <a:r>
              <a:rPr lang="en-US" sz="2300">
                <a:solidFill>
                  <a:schemeClr val="accent5"/>
                </a:solidFill>
                <a:latin typeface="Trebuchet MS"/>
                <a:ea typeface="Trebuchet MS"/>
                <a:cs typeface="Trebuchet MS"/>
                <a:sym typeface="Trebuchet MS"/>
              </a:rPr>
              <a:t>monthly shipments</a:t>
            </a:r>
            <a:endParaRPr sz="2300">
              <a:solidFill>
                <a:schemeClr val="accent5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60044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Trebuchet MS"/>
              <a:buChar char="○"/>
            </a:pPr>
            <a:r>
              <a:rPr lang="en-US" sz="2300">
                <a:solidFill>
                  <a:schemeClr val="accent5"/>
                </a:solidFill>
                <a:latin typeface="Trebuchet MS"/>
                <a:ea typeface="Trebuchet MS"/>
                <a:cs typeface="Trebuchet MS"/>
                <a:sym typeface="Trebuchet MS"/>
              </a:rPr>
              <a:t>first 2 orders are placed</a:t>
            </a:r>
            <a:endParaRPr sz="2300">
              <a:solidFill>
                <a:schemeClr val="accent5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6004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Trebuchet MS"/>
              <a:buChar char="●"/>
            </a:pPr>
            <a:r>
              <a:rPr lang="en-US" sz="2300">
                <a:solidFill>
                  <a:schemeClr val="accent5"/>
                </a:solidFill>
                <a:latin typeface="Trebuchet MS"/>
                <a:ea typeface="Trebuchet MS"/>
                <a:cs typeface="Trebuchet MS"/>
                <a:sym typeface="Trebuchet MS"/>
              </a:rPr>
              <a:t>RSN - Charles Industries-pedestals</a:t>
            </a:r>
            <a:endParaRPr sz="2300">
              <a:solidFill>
                <a:schemeClr val="accent5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60044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Trebuchet MS"/>
              <a:buChar char="○"/>
            </a:pPr>
            <a:r>
              <a:rPr lang="en-US" sz="2300">
                <a:solidFill>
                  <a:schemeClr val="accent5"/>
                </a:solidFill>
                <a:latin typeface="Trebuchet MS"/>
                <a:ea typeface="Trebuchet MS"/>
                <a:cs typeface="Trebuchet MS"/>
                <a:sym typeface="Trebuchet MS"/>
              </a:rPr>
              <a:t>working to guarantee monthly shipments</a:t>
            </a:r>
            <a:endParaRPr sz="2300">
              <a:solidFill>
                <a:schemeClr val="accent5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60044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Trebuchet MS"/>
              <a:buChar char="○"/>
            </a:pPr>
            <a:r>
              <a:rPr lang="en-US" sz="2300">
                <a:solidFill>
                  <a:schemeClr val="accent5"/>
                </a:solidFill>
                <a:latin typeface="Trebuchet MS"/>
                <a:ea typeface="Trebuchet MS"/>
                <a:cs typeface="Trebuchet MS"/>
                <a:sym typeface="Trebuchet MS"/>
              </a:rPr>
              <a:t>with distributor or direct</a:t>
            </a:r>
            <a:endParaRPr sz="2300">
              <a:solidFill>
                <a:schemeClr val="accent5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6004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Trebuchet MS"/>
              <a:buChar char="●"/>
            </a:pPr>
            <a:r>
              <a:rPr lang="en-US" sz="2300">
                <a:solidFill>
                  <a:schemeClr val="accent5"/>
                </a:solidFill>
                <a:latin typeface="Trebuchet MS"/>
                <a:ea typeface="Trebuchet MS"/>
                <a:cs typeface="Trebuchet MS"/>
                <a:sym typeface="Trebuchet MS"/>
              </a:rPr>
              <a:t>RSN - ATS Sales-handhole/vaults</a:t>
            </a:r>
            <a:endParaRPr sz="2300">
              <a:solidFill>
                <a:schemeClr val="accent5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60044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Trebuchet MS"/>
              <a:buChar char="○"/>
            </a:pPr>
            <a:r>
              <a:rPr lang="en-US" sz="2300">
                <a:solidFill>
                  <a:schemeClr val="accent5"/>
                </a:solidFill>
                <a:latin typeface="Trebuchet MS"/>
                <a:ea typeface="Trebuchet MS"/>
                <a:cs typeface="Trebuchet MS"/>
                <a:sym typeface="Trebuchet MS"/>
              </a:rPr>
              <a:t>currently have monthly shipments</a:t>
            </a:r>
            <a:endParaRPr sz="2300">
              <a:solidFill>
                <a:schemeClr val="accent5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6004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Trebuchet MS"/>
              <a:buChar char="●"/>
            </a:pPr>
            <a:r>
              <a:rPr lang="en-US" sz="2300">
                <a:solidFill>
                  <a:schemeClr val="accent5"/>
                </a:solidFill>
                <a:latin typeface="Trebuchet MS"/>
                <a:ea typeface="Trebuchet MS"/>
                <a:cs typeface="Trebuchet MS"/>
                <a:sym typeface="Trebuchet MS"/>
              </a:rPr>
              <a:t>RSN - Graybar</a:t>
            </a:r>
            <a:endParaRPr sz="2300">
              <a:solidFill>
                <a:schemeClr val="accent5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60044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Trebuchet MS"/>
              <a:buChar char="○"/>
            </a:pPr>
            <a:r>
              <a:rPr lang="en-US" sz="2300">
                <a:solidFill>
                  <a:schemeClr val="accent5"/>
                </a:solidFill>
                <a:latin typeface="Trebuchet MS"/>
                <a:ea typeface="Trebuchet MS"/>
                <a:cs typeface="Trebuchet MS"/>
                <a:sym typeface="Trebuchet MS"/>
              </a:rPr>
              <a:t>minor materials </a:t>
            </a:r>
            <a:endParaRPr sz="2300">
              <a:solidFill>
                <a:schemeClr val="accent5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6004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Trebuchet MS"/>
              <a:buChar char="●"/>
            </a:pPr>
            <a:r>
              <a:rPr lang="en-US" sz="2300">
                <a:solidFill>
                  <a:schemeClr val="accent5"/>
                </a:solidFill>
                <a:latin typeface="Trebuchet MS"/>
                <a:ea typeface="Trebuchet MS"/>
                <a:cs typeface="Trebuchet MS"/>
                <a:sym typeface="Trebuchet MS"/>
              </a:rPr>
              <a:t>RSN - </a:t>
            </a:r>
            <a:r>
              <a:rPr lang="en-US" sz="2300">
                <a:solidFill>
                  <a:schemeClr val="accent5"/>
                </a:solidFill>
                <a:latin typeface="Trebuchet MS"/>
                <a:ea typeface="Trebuchet MS"/>
                <a:cs typeface="Trebuchet MS"/>
                <a:sym typeface="Trebuchet MS"/>
              </a:rPr>
              <a:t>Genuine</a:t>
            </a:r>
            <a:r>
              <a:rPr lang="en-US" sz="2300">
                <a:solidFill>
                  <a:schemeClr val="accent5"/>
                </a:solidFill>
                <a:latin typeface="Trebuchet MS"/>
                <a:ea typeface="Trebuchet MS"/>
                <a:cs typeface="Trebuchet MS"/>
                <a:sym typeface="Trebuchet MS"/>
              </a:rPr>
              <a:t> Cable Group</a:t>
            </a:r>
            <a:endParaRPr sz="2300">
              <a:solidFill>
                <a:schemeClr val="accent5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60044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Trebuchet MS"/>
              <a:buChar char="○"/>
            </a:pPr>
            <a:r>
              <a:rPr lang="en-US" sz="2300">
                <a:solidFill>
                  <a:schemeClr val="accent5"/>
                </a:solidFill>
                <a:latin typeface="Trebuchet MS"/>
                <a:ea typeface="Trebuchet MS"/>
                <a:cs typeface="Trebuchet MS"/>
                <a:sym typeface="Trebuchet MS"/>
              </a:rPr>
              <a:t>drop </a:t>
            </a:r>
            <a:endParaRPr sz="2300">
              <a:solidFill>
                <a:schemeClr val="accent5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91428"/>
              <a:buFont typeface="Trebuchet MS"/>
              <a:buNone/>
            </a:pPr>
            <a:r>
              <a:t/>
            </a:r>
            <a:endParaRPr sz="35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856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"/>
          <p:cNvSpPr txBox="1"/>
          <p:nvPr>
            <p:ph type="title"/>
          </p:nvPr>
        </p:nvSpPr>
        <p:spPr>
          <a:xfrm>
            <a:off x="1006764" y="2801545"/>
            <a:ext cx="8442036" cy="111929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r>
              <a:rPr b="1" lang="en-US" sz="4000">
                <a:solidFill>
                  <a:srgbClr val="2E75B5"/>
                </a:solidFill>
                <a:latin typeface="Trebuchet MS"/>
                <a:ea typeface="Trebuchet MS"/>
                <a:cs typeface="Trebuchet MS"/>
                <a:sym typeface="Trebuchet MS"/>
              </a:rPr>
              <a:t>PITTSYLVANIA COUNTY </a:t>
            </a:r>
            <a:endParaRPr b="1" sz="4000">
              <a:solidFill>
                <a:srgbClr val="2E75B5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r>
              <a:rPr b="1" lang="en-US" sz="4000">
                <a:solidFill>
                  <a:srgbClr val="2E75B5"/>
                </a:solidFill>
                <a:latin typeface="Trebuchet MS"/>
                <a:ea typeface="Trebuchet MS"/>
                <a:cs typeface="Trebuchet MS"/>
                <a:sym typeface="Trebuchet MS"/>
              </a:rPr>
              <a:t>FTTH OVERVIEW</a:t>
            </a:r>
            <a:endParaRPr b="1" i="0" sz="4000" u="none" cap="none" strike="noStrike">
              <a:solidFill>
                <a:srgbClr val="2E75B5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20" name="Google Shape;120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3889" y="6346660"/>
            <a:ext cx="1922942" cy="3757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Google Shape;273;g28037ce99c1_0_1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26500" y="6314848"/>
            <a:ext cx="1922944" cy="3757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clipart&#10;&#10;Description automatically generated" id="274" name="Google Shape;274;g28037ce99c1_0_1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2558" y="6276270"/>
            <a:ext cx="1572594" cy="372787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g28037ce99c1_0_131"/>
          <p:cNvSpPr txBox="1"/>
          <p:nvPr>
            <p:ph type="title"/>
          </p:nvPr>
        </p:nvSpPr>
        <p:spPr>
          <a:xfrm>
            <a:off x="910500" y="2342425"/>
            <a:ext cx="10371000" cy="433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Trebuchet MS"/>
              <a:buNone/>
            </a:pPr>
            <a:r>
              <a:rPr lang="en-US" sz="3200">
                <a:solidFill>
                  <a:schemeClr val="accent5"/>
                </a:solidFill>
                <a:latin typeface="Trebuchet MS"/>
                <a:ea typeface="Trebuchet MS"/>
                <a:cs typeface="Trebuchet MS"/>
                <a:sym typeface="Trebuchet MS"/>
              </a:rPr>
              <a:t>What’s going to hold us up going forward?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g28037ce99c1_0_1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26500" y="6314848"/>
            <a:ext cx="1922944" cy="3757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clipart&#10;&#10;Description automatically generated" id="281" name="Google Shape;281;g28037ce99c1_0_1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2558" y="6276270"/>
            <a:ext cx="1572594" cy="372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g28037ce99c1_0_1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6850" y="180025"/>
            <a:ext cx="11078293" cy="59714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" name="Google Shape;287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855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16"/>
          <p:cNvSpPr txBox="1"/>
          <p:nvPr>
            <p:ph type="title"/>
          </p:nvPr>
        </p:nvSpPr>
        <p:spPr>
          <a:xfrm>
            <a:off x="1006764" y="2801545"/>
            <a:ext cx="8442000" cy="11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rebuchet MS"/>
              <a:buNone/>
            </a:pPr>
            <a:r>
              <a:rPr b="1" lang="en-US" sz="4000">
                <a:solidFill>
                  <a:srgbClr val="2E75B5"/>
                </a:solidFill>
                <a:latin typeface="Trebuchet MS"/>
                <a:ea typeface="Trebuchet MS"/>
                <a:cs typeface="Trebuchet MS"/>
                <a:sym typeface="Trebuchet MS"/>
              </a:rPr>
              <a:t>QUESTIONS</a:t>
            </a:r>
            <a:endParaRPr b="1" sz="4000">
              <a:solidFill>
                <a:srgbClr val="2E75B5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89" name="Google Shape;289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3889" y="6346660"/>
            <a:ext cx="1922944" cy="3757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0f4e6cbff8_0_42"/>
          <p:cNvSpPr txBox="1"/>
          <p:nvPr/>
        </p:nvSpPr>
        <p:spPr>
          <a:xfrm>
            <a:off x="0" y="0"/>
            <a:ext cx="12192000" cy="7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rebuchet MS"/>
              <a:buNone/>
            </a:pPr>
            <a:r>
              <a:rPr b="1" i="0" lang="en-US" sz="2800" u="none" cap="none" strike="noStrike">
                <a:solidFill>
                  <a:srgbClr val="2E75B5"/>
                </a:solidFill>
                <a:latin typeface="Trebuchet MS"/>
                <a:ea typeface="Trebuchet MS"/>
                <a:cs typeface="Trebuchet MS"/>
                <a:sym typeface="Trebuchet MS"/>
              </a:rPr>
              <a:t>PITTSYLVANIA COUNTY – CAF II &amp; VATI APPLICATIONS LOCATIONS</a:t>
            </a:r>
            <a:endParaRPr b="1" i="0" sz="2800" u="none" cap="none" strike="noStrike">
              <a:solidFill>
                <a:srgbClr val="2E75B5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6" name="Google Shape;126;g20f4e6cbff8_0_42"/>
          <p:cNvSpPr txBox="1"/>
          <p:nvPr/>
        </p:nvSpPr>
        <p:spPr>
          <a:xfrm>
            <a:off x="916966" y="650172"/>
            <a:ext cx="618900" cy="434100"/>
          </a:xfrm>
          <a:prstGeom prst="rect">
            <a:avLst/>
          </a:prstGeom>
          <a:solidFill>
            <a:srgbClr val="81963C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400"/>
              <a:buFont typeface="Trebuchet MS"/>
              <a:buNone/>
            </a:pPr>
            <a:r>
              <a:t/>
            </a:r>
            <a:endParaRPr b="0" i="0" sz="1500" u="none" cap="none" strike="noStrike">
              <a:solidFill>
                <a:srgbClr val="2E75B5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7" name="Google Shape;127;g20f4e6cbff8_0_42"/>
          <p:cNvSpPr/>
          <p:nvPr/>
        </p:nvSpPr>
        <p:spPr>
          <a:xfrm>
            <a:off x="346300" y="1231264"/>
            <a:ext cx="1866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1500"/>
              <a:buFont typeface="Trebuchet MS"/>
              <a:buNone/>
            </a:pPr>
            <a:r>
              <a:rPr b="0" i="0" lang="en-US" sz="1500" u="none" cap="none" strike="noStrike">
                <a:solidFill>
                  <a:srgbClr val="2E75B5"/>
                </a:solidFill>
                <a:latin typeface="Trebuchet MS"/>
                <a:ea typeface="Trebuchet MS"/>
                <a:cs typeface="Trebuchet MS"/>
                <a:sym typeface="Trebuchet MS"/>
              </a:rPr>
              <a:t>CAF  AWARD PROJECT AREA</a:t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g20f4e6cbff8_0_42"/>
          <p:cNvSpPr/>
          <p:nvPr/>
        </p:nvSpPr>
        <p:spPr>
          <a:xfrm>
            <a:off x="346300" y="2783473"/>
            <a:ext cx="1866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1500"/>
              <a:buFont typeface="Trebuchet MS"/>
              <a:buNone/>
            </a:pPr>
            <a:r>
              <a:rPr b="0" i="0" lang="en-US" sz="1500" u="none" cap="none" strike="noStrike">
                <a:solidFill>
                  <a:srgbClr val="2E75B5"/>
                </a:solidFill>
                <a:latin typeface="Trebuchet MS"/>
                <a:ea typeface="Trebuchet MS"/>
                <a:cs typeface="Trebuchet MS"/>
                <a:sym typeface="Trebuchet MS"/>
              </a:rPr>
              <a:t>RDOF  &amp; vati 22 lOCATIONS</a:t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g20f4e6cbff8_0_42"/>
          <p:cNvSpPr txBox="1"/>
          <p:nvPr/>
        </p:nvSpPr>
        <p:spPr>
          <a:xfrm>
            <a:off x="9445833" y="650167"/>
            <a:ext cx="2490000" cy="5460000"/>
          </a:xfrm>
          <a:prstGeom prst="rect">
            <a:avLst/>
          </a:prstGeom>
          <a:noFill/>
          <a:ln cap="flat" cmpd="sng" w="9525">
            <a:solidFill>
              <a:srgbClr val="1E4E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1900"/>
              <a:buFont typeface="Trebuchet MS"/>
              <a:buNone/>
            </a:pPr>
            <a:r>
              <a:rPr b="1" i="0" lang="en-US" sz="1900" u="none" cap="none" strike="noStrike">
                <a:solidFill>
                  <a:srgbClr val="2E75B5"/>
                </a:solidFill>
                <a:latin typeface="Trebuchet MS"/>
                <a:ea typeface="Trebuchet MS"/>
                <a:cs typeface="Trebuchet MS"/>
                <a:sym typeface="Trebuchet MS"/>
              </a:rPr>
              <a:t>CAFF II &amp; VATI APPLICATION LOCATIONS PASSED BY RSN FTTH PLAN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1900"/>
              <a:buFont typeface="Trebuchet MS"/>
              <a:buNone/>
            </a:pPr>
            <a:r>
              <a:t/>
            </a:r>
            <a:endParaRPr b="1" i="0" sz="1900" u="none" cap="none" strike="noStrike">
              <a:solidFill>
                <a:srgbClr val="2E75B5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1900"/>
              <a:buFont typeface="Trebuchet MS"/>
              <a:buNone/>
            </a:pPr>
            <a:r>
              <a:rPr b="1" i="0" lang="en-US" sz="1900" u="none" cap="none" strike="noStrike">
                <a:solidFill>
                  <a:srgbClr val="2E75B5"/>
                </a:solidFill>
                <a:latin typeface="Trebuchet MS"/>
                <a:ea typeface="Trebuchet MS"/>
                <a:cs typeface="Trebuchet MS"/>
                <a:sym typeface="Trebuchet MS"/>
              </a:rPr>
              <a:t>RSN RDOF – 8,369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1900"/>
              <a:buFont typeface="Trebuchet MS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1900"/>
              <a:buFont typeface="Trebuchet MS"/>
              <a:buNone/>
            </a:pPr>
            <a:r>
              <a:rPr b="1" i="0" lang="en-US" sz="1900" u="sng" cap="none" strike="noStrike">
                <a:solidFill>
                  <a:srgbClr val="2E75B5"/>
                </a:solidFill>
                <a:latin typeface="Trebuchet MS"/>
                <a:ea typeface="Trebuchet MS"/>
                <a:cs typeface="Trebuchet MS"/>
                <a:sym typeface="Trebuchet MS"/>
              </a:rPr>
              <a:t>UNFUNDED – 3,616</a:t>
            </a:r>
            <a:endParaRPr b="1" i="0" sz="1900" u="sng" cap="none" strike="noStrike">
              <a:solidFill>
                <a:srgbClr val="2E75B5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1900"/>
              <a:buFont typeface="Trebuchet MS"/>
              <a:buNone/>
            </a:pPr>
            <a:r>
              <a:rPr b="1" i="0" lang="en-US" sz="1900" u="none" cap="none" strike="noStrike">
                <a:solidFill>
                  <a:srgbClr val="2E75B5"/>
                </a:solidFill>
                <a:latin typeface="Trebuchet MS"/>
                <a:ea typeface="Trebuchet MS"/>
                <a:cs typeface="Trebuchet MS"/>
                <a:sym typeface="Trebuchet MS"/>
              </a:rPr>
              <a:t> VATI 2022 TOTAL - 11,985</a:t>
            </a:r>
            <a:endParaRPr b="1" i="0" sz="1900" u="none" cap="none" strike="noStrike">
              <a:solidFill>
                <a:srgbClr val="2E75B5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1900"/>
              <a:buFont typeface="Trebuchet MS"/>
              <a:buNone/>
            </a:pPr>
            <a:r>
              <a:t/>
            </a:r>
            <a:endParaRPr b="1" i="0" sz="1900" u="none" cap="none" strike="noStrike">
              <a:solidFill>
                <a:srgbClr val="2E75B5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1900"/>
              <a:buFont typeface="Trebuchet MS"/>
              <a:buNone/>
            </a:pPr>
            <a:r>
              <a:rPr b="1" i="0" lang="en-US" sz="1900" u="none" cap="none" strike="noStrike">
                <a:solidFill>
                  <a:srgbClr val="2E75B5"/>
                </a:solidFill>
                <a:latin typeface="Trebuchet MS"/>
                <a:ea typeface="Trebuchet MS"/>
                <a:cs typeface="Trebuchet MS"/>
                <a:sym typeface="Trebuchet MS"/>
              </a:rPr>
              <a:t>VATI 2022 TOTAL - 2,105</a:t>
            </a:r>
            <a:endParaRPr b="1" i="0" sz="1900" u="none" cap="none" strike="noStrike">
              <a:solidFill>
                <a:srgbClr val="2E75B5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1900"/>
              <a:buFont typeface="Trebuchet MS"/>
              <a:buNone/>
            </a:pPr>
            <a:r>
              <a:t/>
            </a:r>
            <a:endParaRPr b="1" i="1" sz="1900" u="none" cap="none" strike="noStrike">
              <a:solidFill>
                <a:srgbClr val="2E75B5"/>
              </a:solidFill>
              <a:highlight>
                <a:srgbClr val="FFFF00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1900"/>
              <a:buFont typeface="Trebuchet MS"/>
              <a:buNone/>
            </a:pPr>
            <a:r>
              <a:rPr b="1" i="0" lang="en-US" sz="1900" u="none" cap="none" strike="noStrike">
                <a:solidFill>
                  <a:srgbClr val="2E75B5"/>
                </a:solidFill>
                <a:latin typeface="Trebuchet MS"/>
                <a:ea typeface="Trebuchet MS"/>
                <a:cs typeface="Trebuchet MS"/>
                <a:sym typeface="Trebuchet MS"/>
              </a:rPr>
              <a:t>CAF II - 2,412</a:t>
            </a:r>
            <a:endParaRPr b="1" i="0" sz="1900" u="none" cap="none" strike="noStrike">
              <a:solidFill>
                <a:srgbClr val="2E75B5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1900"/>
              <a:buFont typeface="Trebuchet MS"/>
              <a:buNone/>
            </a:pPr>
            <a:r>
              <a:t/>
            </a:r>
            <a:endParaRPr b="1" i="0" sz="1900" u="none" cap="none" strike="noStrike">
              <a:solidFill>
                <a:srgbClr val="2E75B5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1900"/>
              <a:buFont typeface="Trebuchet MS"/>
              <a:buNone/>
            </a:pPr>
            <a:r>
              <a:rPr b="1" i="0" lang="en-US" sz="1900" u="none" cap="none" strike="noStrike">
                <a:solidFill>
                  <a:srgbClr val="2E75B5"/>
                </a:solidFill>
                <a:latin typeface="Trebuchet MS"/>
                <a:ea typeface="Trebuchet MS"/>
                <a:cs typeface="Trebuchet MS"/>
                <a:sym typeface="Trebuchet MS"/>
              </a:rPr>
              <a:t>GRAND TOTAL - 16,502</a:t>
            </a:r>
            <a:endParaRPr b="1" i="0" sz="1900" u="none" cap="none" strike="noStrike">
              <a:solidFill>
                <a:srgbClr val="2E75B5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30" name="Google Shape;130;g20f4e6cbff8_0_42"/>
          <p:cNvSpPr/>
          <p:nvPr/>
        </p:nvSpPr>
        <p:spPr>
          <a:xfrm>
            <a:off x="346303" y="4211713"/>
            <a:ext cx="1866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1500"/>
              <a:buFont typeface="Trebuchet MS"/>
              <a:buNone/>
            </a:pPr>
            <a:r>
              <a:rPr b="0" i="0" lang="en-US" sz="1500" u="none" cap="none" strike="noStrike">
                <a:solidFill>
                  <a:srgbClr val="2E75B5"/>
                </a:solidFill>
                <a:latin typeface="Trebuchet MS"/>
                <a:ea typeface="Trebuchet MS"/>
                <a:cs typeface="Trebuchet MS"/>
                <a:sym typeface="Trebuchet MS"/>
              </a:rPr>
              <a:t>VATI 23 LOCATIONS NEW FIBER</a:t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1" name="Google Shape;131;g20f4e6cbff8_0_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69405" y="6376157"/>
            <a:ext cx="1922944" cy="375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g20f4e6cbff8_0_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04063" y="650175"/>
            <a:ext cx="5426508" cy="6101701"/>
          </a:xfrm>
          <a:prstGeom prst="rect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33" name="Google Shape;133;g20f4e6cbff8_0_4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69900" y="1989301"/>
            <a:ext cx="527486" cy="590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g20f4e6cbff8_0_4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16974" y="3530198"/>
            <a:ext cx="618900" cy="59078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g20f4e6cbff8_0_42"/>
          <p:cNvSpPr/>
          <p:nvPr/>
        </p:nvSpPr>
        <p:spPr>
          <a:xfrm>
            <a:off x="410028" y="5586963"/>
            <a:ext cx="1866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1500"/>
              <a:buFont typeface="Trebuchet MS"/>
              <a:buNone/>
            </a:pPr>
            <a:r>
              <a:rPr b="0" i="0" lang="en-US" sz="1500" u="none" cap="none" strike="noStrike">
                <a:solidFill>
                  <a:srgbClr val="2E75B5"/>
                </a:solidFill>
                <a:latin typeface="Trebuchet MS"/>
                <a:ea typeface="Trebuchet MS"/>
                <a:cs typeface="Trebuchet MS"/>
                <a:sym typeface="Trebuchet MS"/>
              </a:rPr>
              <a:t>VATI 23 LOCATIONS EXISTING FIBER</a:t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6" name="Google Shape;136;g20f4e6cbff8_0_4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16975" y="4899350"/>
            <a:ext cx="618900" cy="52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0f4e6cbff8_0_55"/>
          <p:cNvSpPr txBox="1"/>
          <p:nvPr/>
        </p:nvSpPr>
        <p:spPr>
          <a:xfrm>
            <a:off x="491607" y="3145388"/>
            <a:ext cx="11022000" cy="567300"/>
          </a:xfrm>
          <a:prstGeom prst="rect">
            <a:avLst/>
          </a:prstGeom>
          <a:noFill/>
          <a:ln cap="flat" cmpd="sng" w="9525">
            <a:solidFill>
              <a:srgbClr val="1F386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rebuchet MS"/>
              <a:buNone/>
            </a:pPr>
            <a:r>
              <a:rPr b="1" i="0" lang="en-US" sz="2800" u="none" cap="none" strike="noStrike">
                <a:solidFill>
                  <a:srgbClr val="2E75B5"/>
                </a:solidFill>
                <a:latin typeface="Trebuchet MS"/>
                <a:ea typeface="Trebuchet MS"/>
                <a:cs typeface="Trebuchet MS"/>
                <a:sym typeface="Trebuchet MS"/>
              </a:rPr>
              <a:t>PITTSYLVANIA COUNTY VATI 2022 APPLICATION</a:t>
            </a:r>
            <a:endParaRPr b="1" i="0" sz="2800" u="none" cap="none" strike="noStrike">
              <a:solidFill>
                <a:srgbClr val="2E75B5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42" name="Google Shape;142;g20f4e6cbff8_0_55"/>
          <p:cNvSpPr txBox="1"/>
          <p:nvPr/>
        </p:nvSpPr>
        <p:spPr>
          <a:xfrm>
            <a:off x="491607" y="118236"/>
            <a:ext cx="11022000" cy="637200"/>
          </a:xfrm>
          <a:prstGeom prst="rect">
            <a:avLst/>
          </a:prstGeom>
          <a:noFill/>
          <a:ln cap="flat" cmpd="sng" w="9525">
            <a:solidFill>
              <a:srgbClr val="1F386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rebuchet MS"/>
              <a:buNone/>
            </a:pPr>
            <a:r>
              <a:rPr b="1" i="0" lang="en-US" sz="2800" u="none" cap="none" strike="noStrike">
                <a:solidFill>
                  <a:srgbClr val="2E75B5"/>
                </a:solidFill>
                <a:latin typeface="Trebuchet MS"/>
                <a:ea typeface="Trebuchet MS"/>
                <a:cs typeface="Trebuchet MS"/>
                <a:sym typeface="Trebuchet MS"/>
              </a:rPr>
              <a:t>PITTSYLVANIA COUNTY CAF II</a:t>
            </a:r>
            <a:endParaRPr b="1" i="0" sz="2800" u="none" cap="none" strike="noStrike">
              <a:solidFill>
                <a:srgbClr val="2E75B5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aphicFrame>
        <p:nvGraphicFramePr>
          <p:cNvPr id="143" name="Google Shape;143;g20f4e6cbff8_0_55"/>
          <p:cNvGraphicFramePr/>
          <p:nvPr/>
        </p:nvGraphicFramePr>
        <p:xfrm>
          <a:off x="491607" y="92114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{39142482-DA7C-4A76-A15E-55D865410FB8}</a:tableStyleId>
              </a:tblPr>
              <a:tblGrid>
                <a:gridCol w="7418625"/>
                <a:gridCol w="2355125"/>
                <a:gridCol w="1248225"/>
              </a:tblGrid>
              <a:tr h="312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1F3864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Federal Funds - CAF II  </a:t>
                      </a:r>
                      <a:endParaRPr sz="1500" u="none" cap="none" strike="noStrike"/>
                    </a:p>
                  </a:txBody>
                  <a:tcPr marT="19075" marB="19075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2F5496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$4,056,552</a:t>
                      </a:r>
                      <a:endParaRPr sz="1500" u="none" cap="none" strike="noStrike"/>
                    </a:p>
                  </a:txBody>
                  <a:tcPr marT="19075" marB="19075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39.8</a:t>
                      </a:r>
                      <a:r>
                        <a:rPr b="0" lang="en-US" sz="2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%</a:t>
                      </a:r>
                      <a:endParaRPr sz="1500" u="none" cap="none" strike="noStrike"/>
                    </a:p>
                  </a:txBody>
                  <a:tcPr marT="19075" marB="19075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2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1F3864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Federal Funds -  ARP</a:t>
                      </a:r>
                      <a:endParaRPr sz="1500" u="none" cap="none" strike="noStrike"/>
                    </a:p>
                  </a:txBody>
                  <a:tcPr marT="19075" marB="19075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2F5496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$0</a:t>
                      </a:r>
                      <a:endParaRPr sz="1500" u="none" cap="none" strike="noStrike"/>
                    </a:p>
                  </a:txBody>
                  <a:tcPr marT="19075" marB="19075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0" lang="en-US" sz="2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0.0%</a:t>
                      </a:r>
                      <a:endParaRPr sz="1500" u="none" cap="none" strike="noStrike"/>
                    </a:p>
                  </a:txBody>
                  <a:tcPr marT="19075" marB="19075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2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1F3864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State Funds - VATI</a:t>
                      </a:r>
                      <a:endParaRPr sz="1500" u="none" cap="none" strike="noStrike"/>
                    </a:p>
                  </a:txBody>
                  <a:tcPr marT="19075" marB="19075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2F5496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$0</a:t>
                      </a:r>
                      <a:endParaRPr sz="1500" u="none" cap="none" strike="noStrike"/>
                    </a:p>
                  </a:txBody>
                  <a:tcPr marT="19075" marB="19075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0" lang="en-US" sz="2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0.0%</a:t>
                      </a:r>
                      <a:endParaRPr sz="1500" u="none" cap="none" strike="noStrike"/>
                    </a:p>
                  </a:txBody>
                  <a:tcPr marT="19075" marB="19075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2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1F3864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Local Funds Phase</a:t>
                      </a:r>
                      <a:endParaRPr sz="1500" u="none" cap="none" strike="noStrike"/>
                    </a:p>
                  </a:txBody>
                  <a:tcPr marT="19075" marB="19075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2F5496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$0</a:t>
                      </a:r>
                      <a:endParaRPr sz="1500" u="none" cap="none" strike="noStrike"/>
                    </a:p>
                  </a:txBody>
                  <a:tcPr marT="19075" marB="19075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0" lang="en-US" sz="2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0.0%</a:t>
                      </a:r>
                      <a:endParaRPr sz="1500" u="none" cap="none" strike="noStrike"/>
                    </a:p>
                  </a:txBody>
                  <a:tcPr marT="19075" marB="19075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2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1F3864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RSN Matching Funds - Cash / Loan</a:t>
                      </a:r>
                      <a:endParaRPr sz="1500" u="none" cap="none" strike="noStrike"/>
                    </a:p>
                  </a:txBody>
                  <a:tcPr marT="19075" marB="19075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2F5496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$6,125,940</a:t>
                      </a:r>
                      <a:endParaRPr sz="1500" u="none" cap="none" strike="noStrike"/>
                    </a:p>
                  </a:txBody>
                  <a:tcPr marT="19075" marB="19075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60.2</a:t>
                      </a:r>
                      <a:r>
                        <a:rPr b="0" lang="en-US" sz="2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%</a:t>
                      </a:r>
                      <a:endParaRPr sz="1500" u="none" cap="none" strike="noStrike"/>
                    </a:p>
                  </a:txBody>
                  <a:tcPr marT="19075" marB="19075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2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75" marB="19075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$10,182,492</a:t>
                      </a:r>
                      <a:endParaRPr sz="1500" u="none" cap="none" strike="noStrike"/>
                    </a:p>
                  </a:txBody>
                  <a:tcPr marT="19075" marB="19075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100.0%</a:t>
                      </a:r>
                      <a:endParaRPr sz="1500" u="none" cap="none" strike="noStrike"/>
                    </a:p>
                  </a:txBody>
                  <a:tcPr marT="19075" marB="19075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44" name="Google Shape;144;g20f4e6cbff8_0_55"/>
          <p:cNvGraphicFramePr/>
          <p:nvPr/>
        </p:nvGraphicFramePr>
        <p:xfrm>
          <a:off x="488868" y="387700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{39142482-DA7C-4A76-A15E-55D865410FB8}</a:tableStyleId>
              </a:tblPr>
              <a:tblGrid>
                <a:gridCol w="7421375"/>
                <a:gridCol w="2355125"/>
                <a:gridCol w="1248225"/>
              </a:tblGrid>
              <a:tr h="281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1F3864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Federal Funds –RDOF I (years 1 -3)</a:t>
                      </a:r>
                      <a:endParaRPr sz="1500" u="none" cap="none" strike="noStrike"/>
                    </a:p>
                  </a:txBody>
                  <a:tcPr marT="19075" marB="19075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2F5496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$2,301,619</a:t>
                      </a:r>
                      <a:endParaRPr sz="1500" u="none" cap="none" strike="noStrike"/>
                    </a:p>
                  </a:txBody>
                  <a:tcPr marT="19075" marB="19075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3.0</a:t>
                      </a:r>
                      <a:r>
                        <a:rPr b="0" i="0" lang="en-US" sz="2000" u="none" cap="none" strike="noStrik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%</a:t>
                      </a:r>
                      <a:endParaRPr sz="1500" u="none" cap="none" strike="noStrike"/>
                    </a:p>
                  </a:txBody>
                  <a:tcPr marT="19075" marB="19075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1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1F3864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Local Funds – ARP </a:t>
                      </a:r>
                      <a:endParaRPr sz="1500" u="none" cap="none" strike="noStrike"/>
                    </a:p>
                  </a:txBody>
                  <a:tcPr marT="19075" marB="19075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2F5496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$16,528,939</a:t>
                      </a:r>
                      <a:endParaRPr sz="1500" u="none" cap="none" strike="noStrike"/>
                    </a:p>
                  </a:txBody>
                  <a:tcPr marT="19075" marB="19075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21</a:t>
                      </a:r>
                      <a:r>
                        <a:rPr b="0" i="0" lang="en-US" sz="2000" u="none" cap="none" strike="noStrik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.8%</a:t>
                      </a:r>
                      <a:endParaRPr sz="1500" u="none" cap="none" strike="noStrike"/>
                    </a:p>
                  </a:txBody>
                  <a:tcPr marT="19075" marB="19075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54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1F3864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State Funds - VATI</a:t>
                      </a:r>
                      <a:endParaRPr sz="1500" u="none" cap="none" strike="noStrike"/>
                    </a:p>
                  </a:txBody>
                  <a:tcPr marT="19075" marB="19075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2F5496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$39,510,529</a:t>
                      </a:r>
                      <a:endParaRPr sz="1500" u="none" cap="none" strike="noStrike"/>
                    </a:p>
                  </a:txBody>
                  <a:tcPr marT="19075" marB="19075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en-US" sz="2000" u="none" cap="none" strike="noStrik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52.2%</a:t>
                      </a:r>
                      <a:endParaRPr sz="1500" u="none" cap="none" strike="noStrike"/>
                    </a:p>
                  </a:txBody>
                  <a:tcPr marT="19075" marB="19075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1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1F3864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RSN Matching Funds – RDOF 1 (years 4 – 10)</a:t>
                      </a:r>
                      <a:endParaRPr b="1" i="0" sz="2000" u="none" cap="none" strike="noStrike">
                        <a:solidFill>
                          <a:srgbClr val="1F3864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75" marB="19075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2F5496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$</a:t>
                      </a:r>
                      <a:r>
                        <a:rPr b="1" lang="en-US" sz="2000" u="none" cap="none" strike="noStrike">
                          <a:solidFill>
                            <a:srgbClr val="2F5496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5,370,445</a:t>
                      </a:r>
                      <a:endParaRPr b="1" i="0" sz="2000" u="none" cap="none" strike="noStrike">
                        <a:solidFill>
                          <a:srgbClr val="2F5496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75" marB="19075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7.1</a:t>
                      </a:r>
                      <a:r>
                        <a:rPr b="0" i="0" lang="en-US" sz="2000" u="none" cap="none" strike="noStrik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%</a:t>
                      </a:r>
                      <a:endParaRPr b="0" i="0" sz="2000" u="none" cap="none" strike="noStrike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75" marB="19075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1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1F3864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RSN Matching Funds – Installation (40% Take)</a:t>
                      </a:r>
                      <a:endParaRPr b="1" i="0" sz="2000" u="none" cap="none" strike="noStrike">
                        <a:solidFill>
                          <a:srgbClr val="1F3864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75" marB="19075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2F5496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$11,985,000</a:t>
                      </a:r>
                      <a:endParaRPr sz="1500" u="none" cap="none" strike="noStrike"/>
                    </a:p>
                  </a:txBody>
                  <a:tcPr marT="19075" marB="19075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en-US" sz="2000" u="none" cap="none" strike="noStrik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15.</a:t>
                      </a:r>
                      <a:r>
                        <a:rPr lang="en-US" sz="2000" u="none" cap="none" strike="noStrik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9</a:t>
                      </a:r>
                      <a:r>
                        <a:rPr b="0" i="0" lang="en-US" sz="2000" u="none" cap="none" strike="noStrik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%</a:t>
                      </a:r>
                      <a:endParaRPr sz="1500" u="none" cap="none" strike="noStrike"/>
                    </a:p>
                  </a:txBody>
                  <a:tcPr marT="19075" marB="19075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1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i="0" sz="2000" u="none" cap="none" strike="noStrike">
                        <a:solidFill>
                          <a:srgbClr val="1F3864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75" marB="19075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$</a:t>
                      </a:r>
                      <a:r>
                        <a:rPr b="1" lang="en-US" sz="2000" u="none" cap="none" strike="noStrik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75,696,532</a:t>
                      </a:r>
                      <a:endParaRPr sz="1500" u="none" cap="none" strike="noStrike"/>
                    </a:p>
                  </a:txBody>
                  <a:tcPr marT="19075" marB="19075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en-US" sz="2000" u="none" cap="none" strike="noStrik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100.0%</a:t>
                      </a:r>
                      <a:endParaRPr sz="1500" u="none" cap="none" strike="noStrike"/>
                    </a:p>
                  </a:txBody>
                  <a:tcPr marT="19075" marB="19075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1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t/>
                      </a:r>
                      <a:endParaRPr sz="1500" u="none" cap="none" strike="noStrike"/>
                    </a:p>
                  </a:txBody>
                  <a:tcPr marT="19075" marB="19075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i="0" sz="2000" u="none" cap="none" strike="noStrike">
                        <a:solidFill>
                          <a:srgbClr val="2F5496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75" marB="19075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75" marB="19075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1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i="0" sz="2000" u="none" cap="none" strike="noStrike">
                        <a:solidFill>
                          <a:srgbClr val="1F3864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75" marB="19075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t/>
                      </a:r>
                      <a:endParaRPr sz="1900" u="none" cap="none" strike="noStrike"/>
                    </a:p>
                  </a:txBody>
                  <a:tcPr marT="19075" marB="19075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t/>
                      </a:r>
                      <a:endParaRPr sz="1900" u="none" cap="none" strike="noStrike"/>
                    </a:p>
                  </a:txBody>
                  <a:tcPr marT="19075" marB="19075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65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t/>
                      </a:r>
                      <a:endParaRPr sz="1900" u="none" cap="none" strike="noStrike"/>
                    </a:p>
                  </a:txBody>
                  <a:tcPr marT="19075" marB="19075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t/>
                      </a:r>
                      <a:endParaRPr sz="1900" u="none" cap="none" strike="noStrike"/>
                    </a:p>
                  </a:txBody>
                  <a:tcPr marT="19075" marB="19075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t/>
                      </a:r>
                      <a:endParaRPr sz="1900" u="none" cap="none" strike="noStrike"/>
                    </a:p>
                  </a:txBody>
                  <a:tcPr marT="19075" marB="19075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65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t/>
                      </a:r>
                      <a:endParaRPr sz="1900" u="none" cap="none" strike="noStrike"/>
                    </a:p>
                  </a:txBody>
                  <a:tcPr marT="19075" marB="19075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t/>
                      </a:r>
                      <a:endParaRPr sz="1900" u="none" cap="none" strike="noStrike"/>
                    </a:p>
                  </a:txBody>
                  <a:tcPr marT="19075" marB="19075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t/>
                      </a:r>
                      <a:endParaRPr sz="1900" u="none" cap="none" strike="noStrike"/>
                    </a:p>
                  </a:txBody>
                  <a:tcPr marT="19075" marB="19075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45" name="Google Shape;145;g20f4e6cbff8_0_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69405" y="6376157"/>
            <a:ext cx="1922944" cy="3757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52e1a1d9b1_0_0"/>
          <p:cNvSpPr txBox="1"/>
          <p:nvPr/>
        </p:nvSpPr>
        <p:spPr>
          <a:xfrm>
            <a:off x="491607" y="3145388"/>
            <a:ext cx="11022000" cy="567300"/>
          </a:xfrm>
          <a:prstGeom prst="rect">
            <a:avLst/>
          </a:prstGeom>
          <a:noFill/>
          <a:ln cap="flat" cmpd="sng" w="9525">
            <a:solidFill>
              <a:srgbClr val="1F386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rebuchet MS"/>
              <a:buNone/>
            </a:pPr>
            <a:r>
              <a:rPr b="1" i="0" lang="en-US" sz="2800" u="none" cap="none" strike="noStrike">
                <a:solidFill>
                  <a:srgbClr val="2E75B5"/>
                </a:solidFill>
                <a:latin typeface="Trebuchet MS"/>
                <a:ea typeface="Trebuchet MS"/>
                <a:cs typeface="Trebuchet MS"/>
                <a:sym typeface="Trebuchet MS"/>
              </a:rPr>
              <a:t>PITTSYLVANIA COUNTY TOTAL FTTH PROJECT</a:t>
            </a:r>
            <a:endParaRPr b="1" i="0" sz="2800" u="none" cap="none" strike="noStrike">
              <a:solidFill>
                <a:srgbClr val="2E75B5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51" name="Google Shape;151;g252e1a1d9b1_0_0"/>
          <p:cNvSpPr txBox="1"/>
          <p:nvPr/>
        </p:nvSpPr>
        <p:spPr>
          <a:xfrm>
            <a:off x="491607" y="118236"/>
            <a:ext cx="11022000" cy="637200"/>
          </a:xfrm>
          <a:prstGeom prst="rect">
            <a:avLst/>
          </a:prstGeom>
          <a:noFill/>
          <a:ln cap="flat" cmpd="sng" w="9525">
            <a:solidFill>
              <a:srgbClr val="1F386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rebuchet MS"/>
              <a:buNone/>
            </a:pPr>
            <a:r>
              <a:rPr b="1" i="0" lang="en-US" sz="2800" u="none" cap="none" strike="noStrike">
                <a:solidFill>
                  <a:srgbClr val="2E75B5"/>
                </a:solidFill>
                <a:latin typeface="Trebuchet MS"/>
                <a:ea typeface="Trebuchet MS"/>
                <a:cs typeface="Trebuchet MS"/>
                <a:sym typeface="Trebuchet MS"/>
              </a:rPr>
              <a:t>PITTSYLVANIA COUNTY VATI 2023 APPLICATION</a:t>
            </a:r>
            <a:endParaRPr b="1" i="0" sz="2800" u="none" cap="none" strike="noStrike">
              <a:solidFill>
                <a:srgbClr val="2E75B5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aphicFrame>
        <p:nvGraphicFramePr>
          <p:cNvPr id="152" name="Google Shape;152;g252e1a1d9b1_0_0"/>
          <p:cNvGraphicFramePr/>
          <p:nvPr/>
        </p:nvGraphicFramePr>
        <p:xfrm>
          <a:off x="491607" y="92114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{39142482-DA7C-4A76-A15E-55D865410FB8}</a:tableStyleId>
              </a:tblPr>
              <a:tblGrid>
                <a:gridCol w="7418625"/>
                <a:gridCol w="2355125"/>
                <a:gridCol w="1248225"/>
              </a:tblGrid>
              <a:tr h="312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1F3864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State Funds - VATI</a:t>
                      </a:r>
                      <a:endParaRPr sz="1500" u="none" cap="none" strike="noStrike"/>
                    </a:p>
                  </a:txBody>
                  <a:tcPr marT="19075" marB="19075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2F5496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$3,548,250</a:t>
                      </a:r>
                      <a:endParaRPr sz="1500" u="none" cap="none" strike="noStrike"/>
                    </a:p>
                  </a:txBody>
                  <a:tcPr marT="19075" marB="19075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65.6</a:t>
                      </a:r>
                      <a:r>
                        <a:rPr b="0" lang="en-US" sz="2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%</a:t>
                      </a:r>
                      <a:endParaRPr sz="1500" u="none" cap="none" strike="noStrike"/>
                    </a:p>
                  </a:txBody>
                  <a:tcPr marT="19075" marB="19075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2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1F3864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Local Funds Phase</a:t>
                      </a:r>
                      <a:endParaRPr sz="1500" u="none" cap="none" strike="noStrike"/>
                    </a:p>
                  </a:txBody>
                  <a:tcPr marT="19075" marB="19075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2F5496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$0</a:t>
                      </a:r>
                      <a:endParaRPr sz="1500" u="none" cap="none" strike="noStrike"/>
                    </a:p>
                  </a:txBody>
                  <a:tcPr marT="19075" marB="19075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0" lang="en-US" sz="2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0.0%</a:t>
                      </a:r>
                      <a:endParaRPr sz="1500" u="none" cap="none" strike="noStrike"/>
                    </a:p>
                  </a:txBody>
                  <a:tcPr marT="19075" marB="19075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2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1F3864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RSN Matching Funds - Cash / Loan</a:t>
                      </a:r>
                      <a:endParaRPr sz="1500" u="none" cap="none" strike="noStrike"/>
                    </a:p>
                  </a:txBody>
                  <a:tcPr marT="19075" marB="19075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2F5496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$1,856,750</a:t>
                      </a:r>
                      <a:endParaRPr sz="1500" u="none" cap="none" strike="noStrike"/>
                    </a:p>
                  </a:txBody>
                  <a:tcPr marT="19075" marB="19075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34.4</a:t>
                      </a:r>
                      <a:r>
                        <a:rPr b="0" lang="en-US" sz="2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%</a:t>
                      </a:r>
                      <a:endParaRPr sz="1500" u="none" cap="none" strike="noStrike"/>
                    </a:p>
                  </a:txBody>
                  <a:tcPr marT="19075" marB="19075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2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75" marB="19075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$5,405,000</a:t>
                      </a:r>
                      <a:endParaRPr sz="1500" u="none" cap="none" strike="noStrike"/>
                    </a:p>
                  </a:txBody>
                  <a:tcPr marT="19075" marB="19075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100.0%</a:t>
                      </a:r>
                      <a:endParaRPr sz="1500" u="none" cap="none" strike="noStrike"/>
                    </a:p>
                  </a:txBody>
                  <a:tcPr marT="19075" marB="19075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53" name="Google Shape;153;g252e1a1d9b1_0_0"/>
          <p:cNvGraphicFramePr/>
          <p:nvPr/>
        </p:nvGraphicFramePr>
        <p:xfrm>
          <a:off x="488868" y="387700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{39142482-DA7C-4A76-A15E-55D865410FB8}</a:tableStyleId>
              </a:tblPr>
              <a:tblGrid>
                <a:gridCol w="7421375"/>
                <a:gridCol w="2355125"/>
                <a:gridCol w="1248225"/>
              </a:tblGrid>
              <a:tr h="281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1F3864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Federal Funds – </a:t>
                      </a:r>
                      <a:r>
                        <a:rPr b="1" lang="en-US" sz="2000" u="none" cap="none" strike="noStrike">
                          <a:solidFill>
                            <a:srgbClr val="1F3864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CAF II &amp; </a:t>
                      </a:r>
                      <a:r>
                        <a:rPr b="1" i="0" lang="en-US" sz="2000" u="none" cap="none" strike="noStrike">
                          <a:solidFill>
                            <a:srgbClr val="1F3864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RDOF I (years 1 -3)</a:t>
                      </a:r>
                      <a:endParaRPr sz="1500" u="none" cap="none" strike="noStrike"/>
                    </a:p>
                  </a:txBody>
                  <a:tcPr marT="19075" marB="19075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2F5496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$6,358,171</a:t>
                      </a:r>
                      <a:endParaRPr sz="1500" u="none" cap="none" strike="noStrike"/>
                    </a:p>
                  </a:txBody>
                  <a:tcPr marT="19075" marB="19075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7.0</a:t>
                      </a:r>
                      <a:r>
                        <a:rPr b="0" i="0" lang="en-US" sz="2000" u="none" cap="none" strike="noStrik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%</a:t>
                      </a:r>
                      <a:endParaRPr sz="1500" u="none" cap="none" strike="noStrike"/>
                    </a:p>
                  </a:txBody>
                  <a:tcPr marT="19075" marB="19075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1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1F3864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Local Funds – ARP </a:t>
                      </a:r>
                      <a:endParaRPr sz="1500" u="none" cap="none" strike="noStrike"/>
                    </a:p>
                  </a:txBody>
                  <a:tcPr marT="19075" marB="19075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2F5496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$16,528,939</a:t>
                      </a:r>
                      <a:endParaRPr sz="1500" u="none" cap="none" strike="noStrike"/>
                    </a:p>
                  </a:txBody>
                  <a:tcPr marT="19075" marB="19075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18.1</a:t>
                      </a:r>
                      <a:r>
                        <a:rPr b="0" i="0" lang="en-US" sz="2000" u="none" cap="none" strike="noStrik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%</a:t>
                      </a:r>
                      <a:endParaRPr sz="1500" u="none" cap="none" strike="noStrike"/>
                    </a:p>
                  </a:txBody>
                  <a:tcPr marT="19075" marB="19075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54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1F3864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State Funds - VATI</a:t>
                      </a:r>
                      <a:endParaRPr sz="1500" u="none" cap="none" strike="noStrike"/>
                    </a:p>
                  </a:txBody>
                  <a:tcPr marT="19075" marB="19075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2F5496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$43,058,779</a:t>
                      </a:r>
                      <a:endParaRPr sz="1500" u="none" cap="none" strike="noStrike"/>
                    </a:p>
                  </a:txBody>
                  <a:tcPr marT="19075" marB="19075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47</a:t>
                      </a:r>
                      <a:r>
                        <a:rPr b="0" i="0" lang="en-US" sz="2000" u="none" cap="none" strike="noStrik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.2%</a:t>
                      </a:r>
                      <a:endParaRPr sz="1500" u="none" cap="none" strike="noStrike"/>
                    </a:p>
                  </a:txBody>
                  <a:tcPr marT="19075" marB="19075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1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1F3864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RSN Matching Funds – RDOF 1 (years 4 – 10)</a:t>
                      </a:r>
                      <a:endParaRPr b="1" i="0" sz="2000" u="none" cap="none" strike="noStrike">
                        <a:solidFill>
                          <a:srgbClr val="1F3864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75" marB="19075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2F5496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$</a:t>
                      </a:r>
                      <a:r>
                        <a:rPr b="1" lang="en-US" sz="2000" u="none" cap="none" strike="noStrike">
                          <a:solidFill>
                            <a:srgbClr val="2F5496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5,370,445</a:t>
                      </a:r>
                      <a:endParaRPr b="1" i="0" sz="2000" u="none" cap="none" strike="noStrike">
                        <a:solidFill>
                          <a:srgbClr val="2F5496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75" marB="19075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5.9</a:t>
                      </a:r>
                      <a:r>
                        <a:rPr b="0" i="0" lang="en-US" sz="2000" u="none" cap="none" strike="noStrik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%</a:t>
                      </a:r>
                      <a:endParaRPr b="0" i="0" sz="2000" u="none" cap="none" strike="noStrike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75" marB="19075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1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1F3864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RSN Matching Funds – Installation (40% Take)</a:t>
                      </a:r>
                      <a:endParaRPr b="1" i="0" sz="2000" u="none" cap="none" strike="noStrike">
                        <a:solidFill>
                          <a:srgbClr val="1F3864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75" marB="19075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2F5496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$19,967,690</a:t>
                      </a:r>
                      <a:endParaRPr sz="1500" u="none" cap="none" strike="noStrike"/>
                    </a:p>
                  </a:txBody>
                  <a:tcPr marT="19075" marB="19075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21.8</a:t>
                      </a:r>
                      <a:r>
                        <a:rPr b="0" i="0" lang="en-US" sz="2000" u="none" cap="none" strike="noStrik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%</a:t>
                      </a:r>
                      <a:endParaRPr sz="1500" u="none" cap="none" strike="noStrike"/>
                    </a:p>
                  </a:txBody>
                  <a:tcPr marT="19075" marB="19075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1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i="0" sz="2000" u="none" cap="none" strike="noStrike">
                        <a:solidFill>
                          <a:srgbClr val="1F3864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75" marB="19075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$</a:t>
                      </a:r>
                      <a:r>
                        <a:rPr b="1" lang="en-US" sz="2000" u="none" cap="none" strike="noStrik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91,284,024</a:t>
                      </a:r>
                      <a:endParaRPr sz="1500" u="none" cap="none" strike="noStrike"/>
                    </a:p>
                  </a:txBody>
                  <a:tcPr marT="19075" marB="19075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en-US" sz="2000" u="none" cap="none" strike="noStrik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100.0%</a:t>
                      </a:r>
                      <a:endParaRPr sz="1500" u="none" cap="none" strike="noStrike"/>
                    </a:p>
                  </a:txBody>
                  <a:tcPr marT="19075" marB="19075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1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t/>
                      </a:r>
                      <a:endParaRPr sz="1500" u="none" cap="none" strike="noStrike"/>
                    </a:p>
                  </a:txBody>
                  <a:tcPr marT="19075" marB="19075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i="0" sz="2000" u="none" cap="none" strike="noStrike">
                        <a:solidFill>
                          <a:srgbClr val="2F5496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75" marB="19075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75" marB="19075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1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i="0" sz="2000" u="none" cap="none" strike="noStrike">
                        <a:solidFill>
                          <a:srgbClr val="1F3864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75" marB="19075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t/>
                      </a:r>
                      <a:endParaRPr sz="1900" u="none" cap="none" strike="noStrike"/>
                    </a:p>
                  </a:txBody>
                  <a:tcPr marT="19075" marB="19075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t/>
                      </a:r>
                      <a:endParaRPr sz="1900" u="none" cap="none" strike="noStrike"/>
                    </a:p>
                  </a:txBody>
                  <a:tcPr marT="19075" marB="19075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65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t/>
                      </a:r>
                      <a:endParaRPr sz="1900" u="none" cap="none" strike="noStrike"/>
                    </a:p>
                  </a:txBody>
                  <a:tcPr marT="19075" marB="19075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t/>
                      </a:r>
                      <a:endParaRPr sz="1900" u="none" cap="none" strike="noStrike"/>
                    </a:p>
                  </a:txBody>
                  <a:tcPr marT="19075" marB="19075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t/>
                      </a:r>
                      <a:endParaRPr sz="1900" u="none" cap="none" strike="noStrike"/>
                    </a:p>
                  </a:txBody>
                  <a:tcPr marT="19075" marB="19075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65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t/>
                      </a:r>
                      <a:endParaRPr sz="1900" u="none" cap="none" strike="noStrike"/>
                    </a:p>
                  </a:txBody>
                  <a:tcPr marT="19075" marB="19075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t/>
                      </a:r>
                      <a:endParaRPr sz="1900" u="none" cap="none" strike="noStrike"/>
                    </a:p>
                  </a:txBody>
                  <a:tcPr marT="19075" marB="19075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t/>
                      </a:r>
                      <a:endParaRPr sz="1900" u="none" cap="none" strike="noStrike"/>
                    </a:p>
                  </a:txBody>
                  <a:tcPr marT="19075" marB="19075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54" name="Google Shape;154;g252e1a1d9b1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69405" y="6376157"/>
            <a:ext cx="1922944" cy="3757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g28037ce99c1_0_1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69405" y="6376157"/>
            <a:ext cx="1922944" cy="3757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clipart&#10;&#10;Description automatically generated" id="160" name="Google Shape;160;g28037ce99c1_0_10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2558" y="6276270"/>
            <a:ext cx="1572594" cy="372787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g28037ce99c1_0_109"/>
          <p:cNvSpPr txBox="1"/>
          <p:nvPr>
            <p:ph type="title"/>
          </p:nvPr>
        </p:nvSpPr>
        <p:spPr>
          <a:xfrm>
            <a:off x="2186700" y="164875"/>
            <a:ext cx="7818600" cy="622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Trebuchet MS"/>
              <a:buNone/>
            </a:pPr>
            <a:r>
              <a:rPr lang="en-US" sz="3200">
                <a:solidFill>
                  <a:schemeClr val="accent5"/>
                </a:solidFill>
                <a:latin typeface="Trebuchet MS"/>
                <a:ea typeface="Trebuchet MS"/>
                <a:cs typeface="Trebuchet MS"/>
                <a:sym typeface="Trebuchet MS"/>
              </a:rPr>
              <a:t>Fiber yet?</a:t>
            </a:r>
            <a:endParaRPr/>
          </a:p>
        </p:txBody>
      </p:sp>
      <p:pic>
        <p:nvPicPr>
          <p:cNvPr id="162" name="Google Shape;162;g28037ce99c1_0_10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2550" y="787675"/>
            <a:ext cx="2384573" cy="5296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g28037ce99c1_0_10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844000" y="787675"/>
            <a:ext cx="4148350" cy="5531123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g28037ce99c1_0_109"/>
          <p:cNvSpPr txBox="1"/>
          <p:nvPr>
            <p:ph type="title"/>
          </p:nvPr>
        </p:nvSpPr>
        <p:spPr>
          <a:xfrm>
            <a:off x="2975500" y="-708512"/>
            <a:ext cx="4520100" cy="5003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accent5"/>
                </a:solidFill>
                <a:latin typeface="Trebuchet MS"/>
                <a:ea typeface="Trebuchet MS"/>
                <a:cs typeface="Trebuchet MS"/>
                <a:sym typeface="Trebuchet MS"/>
              </a:rPr>
              <a:t>Fiber racks and OSE cabinet are here and installed in Sandy Level.</a:t>
            </a:r>
            <a:endParaRPr sz="2300">
              <a:solidFill>
                <a:schemeClr val="accent5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accent5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accent5"/>
                </a:solidFill>
                <a:latin typeface="Trebuchet MS"/>
                <a:ea typeface="Trebuchet MS"/>
                <a:cs typeface="Trebuchet MS"/>
                <a:sym typeface="Trebuchet MS"/>
              </a:rPr>
              <a:t>7 additional remote racks and cabinets are here as well. </a:t>
            </a:r>
            <a:endParaRPr sz="2300">
              <a:solidFill>
                <a:schemeClr val="accent5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accent5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accent5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Trebuchet MS"/>
              <a:buNone/>
            </a:pPr>
            <a:r>
              <a:t/>
            </a:r>
            <a:endParaRPr sz="2300">
              <a:solidFill>
                <a:schemeClr val="accent5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g28037ce99c1_0_1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69405" y="6376157"/>
            <a:ext cx="1922944" cy="3757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clipart&#10;&#10;Description automatically generated" id="170" name="Google Shape;170;g28037ce99c1_0_1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2558" y="6276270"/>
            <a:ext cx="1572594" cy="372787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g28037ce99c1_0_120"/>
          <p:cNvSpPr txBox="1"/>
          <p:nvPr>
            <p:ph type="title"/>
          </p:nvPr>
        </p:nvSpPr>
        <p:spPr>
          <a:xfrm>
            <a:off x="2186700" y="164875"/>
            <a:ext cx="7818600" cy="622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Trebuchet MS"/>
              <a:buNone/>
            </a:pPr>
            <a:r>
              <a:rPr lang="en-US" sz="3200">
                <a:solidFill>
                  <a:schemeClr val="accent5"/>
                </a:solidFill>
                <a:latin typeface="Trebuchet MS"/>
                <a:ea typeface="Trebuchet MS"/>
                <a:cs typeface="Trebuchet MS"/>
                <a:sym typeface="Trebuchet MS"/>
              </a:rPr>
              <a:t>Fiber yet?</a:t>
            </a:r>
            <a:endParaRPr/>
          </a:p>
        </p:txBody>
      </p:sp>
      <p:pic>
        <p:nvPicPr>
          <p:cNvPr id="172" name="Google Shape;172;g28037ce99c1_0_1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940075"/>
            <a:ext cx="6720961" cy="5216875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g28037ce99c1_0_120"/>
          <p:cNvSpPr txBox="1"/>
          <p:nvPr>
            <p:ph type="title"/>
          </p:nvPr>
        </p:nvSpPr>
        <p:spPr>
          <a:xfrm>
            <a:off x="7199925" y="940075"/>
            <a:ext cx="4520100" cy="5003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/>
          <a:p>
            <a:pPr indent="-3746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300"/>
              <a:buFont typeface="Trebuchet MS"/>
              <a:buChar char="●"/>
            </a:pPr>
            <a:r>
              <a:rPr lang="en-US" sz="2300">
                <a:solidFill>
                  <a:schemeClr val="accent5"/>
                </a:solidFill>
                <a:latin typeface="Trebuchet MS"/>
                <a:ea typeface="Trebuchet MS"/>
                <a:cs typeface="Trebuchet MS"/>
                <a:sym typeface="Trebuchet MS"/>
              </a:rPr>
              <a:t>Currently</a:t>
            </a:r>
            <a:r>
              <a:rPr lang="en-US" sz="2300">
                <a:solidFill>
                  <a:schemeClr val="accent5"/>
                </a:solidFill>
                <a:latin typeface="Trebuchet MS"/>
                <a:ea typeface="Trebuchet MS"/>
                <a:cs typeface="Trebuchet MS"/>
                <a:sym typeface="Trebuchet MS"/>
              </a:rPr>
              <a:t> we have 88 homes that can get connected!</a:t>
            </a:r>
            <a:endParaRPr sz="2300">
              <a:solidFill>
                <a:schemeClr val="accent5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746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300"/>
              <a:buFont typeface="Trebuchet MS"/>
              <a:buChar char="●"/>
            </a:pPr>
            <a:r>
              <a:rPr lang="en-US" sz="2300">
                <a:solidFill>
                  <a:schemeClr val="accent5"/>
                </a:solidFill>
                <a:latin typeface="Trebuchet MS"/>
                <a:ea typeface="Trebuchet MS"/>
                <a:cs typeface="Trebuchet MS"/>
                <a:sym typeface="Trebuchet MS"/>
              </a:rPr>
              <a:t>We have  </a:t>
            </a:r>
            <a:r>
              <a:rPr lang="en-US" sz="2300" u="sng">
                <a:solidFill>
                  <a:schemeClr val="accent5"/>
                </a:solidFill>
                <a:latin typeface="Trebuchet MS"/>
                <a:ea typeface="Trebuchet MS"/>
                <a:cs typeface="Trebuchet MS"/>
                <a:sym typeface="Trebuchet MS"/>
              </a:rPr>
              <a:t>       </a:t>
            </a:r>
            <a:r>
              <a:rPr lang="en-US" sz="2300">
                <a:solidFill>
                  <a:schemeClr val="accent5"/>
                </a:solidFill>
                <a:latin typeface="Trebuchet MS"/>
                <a:ea typeface="Trebuchet MS"/>
                <a:cs typeface="Trebuchet MS"/>
                <a:sym typeface="Trebuchet MS"/>
              </a:rPr>
              <a:t>connected homes!</a:t>
            </a:r>
            <a:endParaRPr sz="2300">
              <a:solidFill>
                <a:schemeClr val="accent5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746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300"/>
              <a:buFont typeface="Trebuchet MS"/>
              <a:buChar char="●"/>
            </a:pPr>
            <a:r>
              <a:rPr lang="en-US" sz="2300">
                <a:solidFill>
                  <a:schemeClr val="accent5"/>
                </a:solidFill>
                <a:latin typeface="Trebuchet MS"/>
                <a:ea typeface="Trebuchet MS"/>
                <a:cs typeface="Trebuchet MS"/>
                <a:sym typeface="Trebuchet MS"/>
              </a:rPr>
              <a:t>We have  227 orders in que.</a:t>
            </a:r>
            <a:endParaRPr sz="2300">
              <a:solidFill>
                <a:schemeClr val="accent5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accent5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accent5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accent5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Trebuchet MS"/>
              <a:buNone/>
            </a:pPr>
            <a:r>
              <a:t/>
            </a:r>
            <a:endParaRPr sz="2300">
              <a:solidFill>
                <a:schemeClr val="accent5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g20f4e6cbff8_0_1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855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g20f4e6cbff8_0_138"/>
          <p:cNvSpPr txBox="1"/>
          <p:nvPr>
            <p:ph type="title"/>
          </p:nvPr>
        </p:nvSpPr>
        <p:spPr>
          <a:xfrm>
            <a:off x="1006764" y="2801545"/>
            <a:ext cx="8442000" cy="11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r>
              <a:rPr b="1" lang="en-US" sz="4000">
                <a:solidFill>
                  <a:srgbClr val="2E75B5"/>
                </a:solidFill>
                <a:latin typeface="Trebuchet MS"/>
                <a:ea typeface="Trebuchet MS"/>
                <a:cs typeface="Trebuchet MS"/>
                <a:sym typeface="Trebuchet MS"/>
              </a:rPr>
              <a:t>PITTSYLVANIA COUNTY</a:t>
            </a:r>
            <a:endParaRPr b="1" sz="4000">
              <a:solidFill>
                <a:srgbClr val="2E75B5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r>
              <a:rPr b="1" lang="en-US" sz="4000">
                <a:solidFill>
                  <a:srgbClr val="2E75B5"/>
                </a:solidFill>
                <a:latin typeface="Trebuchet MS"/>
                <a:ea typeface="Trebuchet MS"/>
                <a:cs typeface="Trebuchet MS"/>
                <a:sym typeface="Trebuchet MS"/>
              </a:rPr>
              <a:t> FTTH UPDATE</a:t>
            </a:r>
            <a:endParaRPr b="1" i="0" sz="4000" u="none" cap="none" strike="noStrike">
              <a:solidFill>
                <a:srgbClr val="2E75B5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80" name="Google Shape;180;g20f4e6cbff8_0_1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3889" y="6346660"/>
            <a:ext cx="1922944" cy="3757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g28037ce99c1_0_1"/>
          <p:cNvPicPr preferRelativeResize="0"/>
          <p:nvPr/>
        </p:nvPicPr>
        <p:blipFill rotWithShape="1">
          <a:blip r:embed="rId3">
            <a:alphaModFix/>
          </a:blip>
          <a:srcRect b="8581" l="0" r="0" t="8581"/>
          <a:stretch/>
        </p:blipFill>
        <p:spPr>
          <a:xfrm>
            <a:off x="0" y="0"/>
            <a:ext cx="12191999" cy="68588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g28037ce99c1_0_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3889" y="6346660"/>
            <a:ext cx="1922944" cy="3757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2022-08-23T23:41:16Z</dcterms:created>
  <dc:creator>Eric Cramer</dc:creator>
</cp:coreProperties>
</file>