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7010400" cy="9296400"/>
  <p:embeddedFontLst>
    <p:embeddedFont>
      <p:font typeface="Robot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6"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2ac82c701_0_7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2ac82c701_0_7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92ac82c701_0_13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92ac82c701_0_13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92ac82c701_0_13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92ac82c701_0_13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92ac82c701_0_14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92ac82c701_0_14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92ac82c701_0_15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92ac82c701_0_15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92ac82c701_0_8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92ac82c701_0_8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2ac82c701_0_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2ac82c701_0_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92ac82c701_0_9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92ac82c701_0_9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92ac82c701_0_10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92ac82c701_0_10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92ac82c701_0_1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92ac82c701_0_11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92ac82c701_0_11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92ac82c701_0_11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92ac82c701_0_12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92ac82c701_0_12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QH5zpa8xbic"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vMCS6gT8SzQ"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youtube.com/watch?v=Mn6axdkbGd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dc.gov/coronavirus/2019-nCoV/index.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jamanetwork.com/searchresults?author=W.+Joost+Wiersinga&amp;q=W.+Joost+Wiersinga"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www.youtube.com/watch?v=WfJSVbQtHsk" TargetMode="External"/><Relationship Id="rId4" Type="http://schemas.openxmlformats.org/officeDocument/2006/relationships/hyperlink" Target="https://jamanetwork.com/searchresults?author=Andrew+Rhodes&amp;q=Andrew+Rhod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F70BzSFAZfw"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cdc.gov/coronavirus/2019-ncov/daily-life-coping/going-out.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www.youtube.com/watch?v=kEhNyxKopsg" TargetMode="External"/><Relationship Id="rId4" Type="http://schemas.openxmlformats.org/officeDocument/2006/relationships/hyperlink" Target="https://www.cdc.gov/coronavirus/2019-ncov/covid-data/investigations-discovery/assessing-risk-factors.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cdc.gov/coronavirus/2019-ncov/prevent-getting-sick/prevention.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www.cdc.gov/coronavirus/2019-ncov/php/public-health-recommendation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COVID-19 Training</a:t>
            </a:r>
            <a:endParaRPr/>
          </a:p>
        </p:txBody>
      </p:sp>
      <p:sp>
        <p:nvSpPr>
          <p:cNvPr id="86" name="Google Shape;86;p13"/>
          <p:cNvSpPr txBox="1">
            <a:spLocks noGrp="1"/>
          </p:cNvSpPr>
          <p:nvPr>
            <p:ph type="subTitle" idx="1"/>
          </p:nvPr>
        </p:nvSpPr>
        <p:spPr>
          <a:xfrm>
            <a:off x="598100" y="2715929"/>
            <a:ext cx="8222100" cy="55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For Emergency Temporary Standard Infectious Disease Prevention Requirements</a:t>
            </a:r>
            <a:endParaRPr sz="1600"/>
          </a:p>
          <a:p>
            <a:pPr marL="0" lvl="0" indent="0" algn="l" rtl="0">
              <a:spcBef>
                <a:spcPts val="0"/>
              </a:spcBef>
              <a:spcAft>
                <a:spcPts val="0"/>
              </a:spcAft>
              <a:buNone/>
            </a:pPr>
            <a:r>
              <a:rPr lang="en" sz="1600"/>
              <a:t>August 2020</a:t>
            </a:r>
            <a:endParaRPr sz="1600"/>
          </a:p>
        </p:txBody>
      </p:sp>
      <p:pic>
        <p:nvPicPr>
          <p:cNvPr id="2" name="Picture 1">
            <a:extLst>
              <a:ext uri="{FF2B5EF4-FFF2-40B4-BE49-F238E27FC236}">
                <a16:creationId xmlns:a16="http://schemas.microsoft.com/office/drawing/2014/main" id="{196F8E39-7427-49B5-AFF4-825C30B216F0}"/>
              </a:ext>
            </a:extLst>
          </p:cNvPr>
          <p:cNvPicPr>
            <a:picLocks noChangeAspect="1"/>
          </p:cNvPicPr>
          <p:nvPr/>
        </p:nvPicPr>
        <p:blipFill>
          <a:blip r:embed="rId3"/>
          <a:stretch>
            <a:fillRect/>
          </a:stretch>
        </p:blipFill>
        <p:spPr>
          <a:xfrm>
            <a:off x="3098388" y="154859"/>
            <a:ext cx="2947223" cy="13899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Safe and Healthy Work Practices</a:t>
            </a:r>
            <a:endParaRPr/>
          </a:p>
        </p:txBody>
      </p:sp>
      <p:sp>
        <p:nvSpPr>
          <p:cNvPr id="142" name="Google Shape;142;p22"/>
          <p:cNvSpPr txBox="1">
            <a:spLocks noGrp="1"/>
          </p:cNvSpPr>
          <p:nvPr>
            <p:ph type="body" idx="1"/>
          </p:nvPr>
        </p:nvSpPr>
        <p:spPr>
          <a:xfrm>
            <a:off x="311700" y="1017800"/>
            <a:ext cx="8520600" cy="3623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t>Review and adhere to PC pandemic protocols for social distancing, handling materials, cleaning and disinfection: </a:t>
            </a: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None/>
            </a:pPr>
            <a:r>
              <a:rPr lang="en" dirty="0"/>
              <a:t>Physical distancing</a:t>
            </a:r>
            <a:endParaRPr dirty="0"/>
          </a:p>
          <a:p>
            <a:pPr marL="0" lvl="0" indent="0" algn="l" rtl="0">
              <a:lnSpc>
                <a:spcPct val="100000"/>
              </a:lnSpc>
              <a:spcBef>
                <a:spcPts val="0"/>
              </a:spcBef>
              <a:spcAft>
                <a:spcPts val="0"/>
              </a:spcAft>
              <a:buNone/>
            </a:pPr>
            <a:r>
              <a:rPr lang="en" dirty="0"/>
              <a:t>Disinfecting frequency</a:t>
            </a:r>
            <a:endParaRPr dirty="0"/>
          </a:p>
          <a:p>
            <a:pPr marL="0" lvl="0" indent="0" algn="l" rtl="0">
              <a:lnSpc>
                <a:spcPct val="100000"/>
              </a:lnSpc>
              <a:spcBef>
                <a:spcPts val="0"/>
              </a:spcBef>
              <a:spcAft>
                <a:spcPts val="0"/>
              </a:spcAft>
              <a:buNone/>
            </a:pPr>
            <a:r>
              <a:rPr lang="en" dirty="0"/>
              <a:t>Ventilation</a:t>
            </a:r>
            <a:endParaRPr dirty="0"/>
          </a:p>
          <a:p>
            <a:pPr marL="0" lvl="0" indent="0" algn="l" rtl="0">
              <a:lnSpc>
                <a:spcPct val="100000"/>
              </a:lnSpc>
              <a:spcBef>
                <a:spcPts val="0"/>
              </a:spcBef>
              <a:spcAft>
                <a:spcPts val="0"/>
              </a:spcAft>
              <a:buNone/>
            </a:pPr>
            <a:r>
              <a:rPr lang="en" dirty="0"/>
              <a:t>Non-contact methods of greeting</a:t>
            </a:r>
            <a:endParaRPr dirty="0"/>
          </a:p>
          <a:p>
            <a:pPr marL="0" lvl="0" indent="0" algn="l" rtl="0">
              <a:lnSpc>
                <a:spcPct val="100000"/>
              </a:lnSpc>
              <a:spcBef>
                <a:spcPts val="0"/>
              </a:spcBef>
              <a:spcAft>
                <a:spcPts val="0"/>
              </a:spcAft>
              <a:buNone/>
            </a:pPr>
            <a:r>
              <a:rPr lang="en" dirty="0"/>
              <a:t>Personal Protective Equipment</a:t>
            </a:r>
            <a:endParaRPr dirty="0"/>
          </a:p>
          <a:p>
            <a:pPr marL="0" lvl="0" indent="0" algn="l" rtl="0">
              <a:lnSpc>
                <a:spcPct val="100000"/>
              </a:lnSpc>
              <a:spcBef>
                <a:spcPts val="0"/>
              </a:spcBef>
              <a:spcAft>
                <a:spcPts val="0"/>
              </a:spcAft>
              <a:buNone/>
            </a:pPr>
            <a:r>
              <a:rPr lang="en" dirty="0"/>
              <a:t>Personal hygiene</a:t>
            </a: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None/>
            </a:pPr>
            <a:r>
              <a:rPr lang="en" dirty="0"/>
              <a:t>See: What Can I Do to Protect Myself </a:t>
            </a:r>
            <a:r>
              <a:rPr lang="en" u="sng" dirty="0">
                <a:solidFill>
                  <a:schemeClr val="hlink"/>
                </a:solidFill>
                <a:hlinkClick r:id="rId3"/>
              </a:rPr>
              <a:t>https://www.youtube.com/watch?v=QH5zpa8xbic</a:t>
            </a:r>
            <a:r>
              <a:rPr lang="en" dirty="0"/>
              <a:t>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Personal Protective Equipment</a:t>
            </a:r>
            <a:endParaRPr/>
          </a:p>
        </p:txBody>
      </p:sp>
      <p:sp>
        <p:nvSpPr>
          <p:cNvPr id="148" name="Google Shape;148;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Masks/Face Coverings</a:t>
            </a:r>
            <a:r>
              <a:rPr lang="en" dirty="0"/>
              <a:t>: required at work whenever in the presence of other people</a:t>
            </a:r>
            <a:endParaRPr dirty="0"/>
          </a:p>
          <a:p>
            <a:pPr marL="0" lvl="0" indent="0" algn="l" rtl="0">
              <a:spcBef>
                <a:spcPts val="1600"/>
              </a:spcBef>
              <a:spcAft>
                <a:spcPts val="0"/>
              </a:spcAft>
              <a:buNone/>
            </a:pPr>
            <a:r>
              <a:rPr lang="en" dirty="0"/>
              <a:t>CDC video on how to wear a mask  </a:t>
            </a:r>
            <a:r>
              <a:rPr lang="en" u="sng" dirty="0">
                <a:solidFill>
                  <a:schemeClr val="hlink"/>
                </a:solidFill>
                <a:hlinkClick r:id="rId3"/>
              </a:rPr>
              <a:t>https://www.youtube.com/watch?v=vMCS6gT8SzQ</a:t>
            </a:r>
            <a:r>
              <a:rPr lang="en" dirty="0"/>
              <a:t> </a:t>
            </a:r>
            <a:endParaRPr dirty="0"/>
          </a:p>
          <a:p>
            <a:pPr marL="0" lvl="0" indent="0" algn="l" rtl="0">
              <a:spcBef>
                <a:spcPts val="1600"/>
              </a:spcBef>
              <a:spcAft>
                <a:spcPts val="0"/>
              </a:spcAft>
              <a:buNone/>
            </a:pPr>
            <a:r>
              <a:rPr lang="en" dirty="0"/>
              <a:t>CDC video on mask wearing and care  </a:t>
            </a:r>
            <a:r>
              <a:rPr lang="en" u="sng" dirty="0">
                <a:solidFill>
                  <a:schemeClr val="hlink"/>
                </a:solidFill>
                <a:hlinkClick r:id="rId4"/>
              </a:rPr>
              <a:t>https://www.youtube.com/watch?v=Mn6axdkbGd4</a:t>
            </a:r>
            <a:r>
              <a:rPr lang="en" dirty="0"/>
              <a:t> </a:t>
            </a:r>
            <a:endParaRPr dirty="0"/>
          </a:p>
          <a:p>
            <a:pPr marL="0" lvl="0" indent="0" algn="l" rtl="0">
              <a:spcBef>
                <a:spcPts val="1600"/>
              </a:spcBef>
              <a:spcAft>
                <a:spcPts val="0"/>
              </a:spcAft>
              <a:buNone/>
            </a:pPr>
            <a:r>
              <a:rPr lang="en" b="1" dirty="0"/>
              <a:t>Gloves</a:t>
            </a:r>
            <a:r>
              <a:rPr lang="en" dirty="0"/>
              <a:t> - take them off inside out and wash hands after disposal</a:t>
            </a:r>
            <a:endParaRPr dirty="0"/>
          </a:p>
          <a:p>
            <a:pPr marL="0" lvl="0" indent="0" algn="l" rtl="0">
              <a:spcBef>
                <a:spcPts val="1600"/>
              </a:spcBef>
              <a:spcAft>
                <a:spcPts val="1600"/>
              </a:spcAft>
              <a:buNone/>
            </a:pPr>
            <a:r>
              <a:rPr lang="en" b="1" dirty="0"/>
              <a:t>Face Shields</a:t>
            </a:r>
            <a:r>
              <a:rPr lang="en" dirty="0"/>
              <a:t> - supplement but do not replace masks; clean with soap and water daily or after each use</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Anti-Discrimination </a:t>
            </a:r>
            <a:endParaRPr/>
          </a:p>
        </p:txBody>
      </p:sp>
      <p:sp>
        <p:nvSpPr>
          <p:cNvPr id="154" name="Google Shape;154;p2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SARS-CoV-2 virus </a:t>
            </a:r>
            <a:r>
              <a:rPr lang="en" dirty="0">
                <a:solidFill>
                  <a:srgbClr val="000000"/>
                </a:solidFill>
                <a:latin typeface="Arial"/>
                <a:ea typeface="Arial"/>
                <a:cs typeface="Arial"/>
                <a:sym typeface="Arial"/>
              </a:rPr>
              <a:t>does not discriminate on the basis of race, color, religion (creed), gender, gender expression, age, national origin (ancestry), disability, marital status, sexual orientation, or military status, in any of its activities or operations, and neither shall the Pittsylvania County.</a:t>
            </a:r>
            <a:endParaRPr dirty="0"/>
          </a:p>
          <a:p>
            <a:pPr marL="0" lvl="0" indent="0" algn="l" rtl="0">
              <a:spcBef>
                <a:spcPts val="1600"/>
              </a:spcBef>
              <a:spcAft>
                <a:spcPts val="1600"/>
              </a:spcAft>
              <a:buNone/>
            </a:pPr>
            <a:r>
              <a:rPr lang="en" dirty="0"/>
              <a:t>For authoritative information on SARS-CoV-2 and COVID-19 disease, please see the CDC’s Coronavirus (COVID-19) website:  </a:t>
            </a:r>
            <a:r>
              <a:rPr lang="en" u="sng" dirty="0">
                <a:solidFill>
                  <a:schemeClr val="hlink"/>
                </a:solidFill>
                <a:hlinkClick r:id="rId3"/>
              </a:rPr>
              <a:t>https://www.cdc.gov/coronavirus/2019-nCoV/index.html</a:t>
            </a:r>
            <a:r>
              <a:rPr lang="en" dirty="0"/>
              <a:t>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598100" y="1652724"/>
            <a:ext cx="8222100" cy="1763715"/>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300" dirty="0"/>
              <a:t>This concludes your training.</a:t>
            </a:r>
            <a:endParaRPr sz="3300" dirty="0"/>
          </a:p>
          <a:p>
            <a:pPr marL="0" lvl="0" indent="0" algn="l" rtl="0">
              <a:spcBef>
                <a:spcPts val="0"/>
              </a:spcBef>
              <a:spcAft>
                <a:spcPts val="0"/>
              </a:spcAft>
              <a:buNone/>
            </a:pPr>
            <a:endParaRPr sz="3300" dirty="0"/>
          </a:p>
          <a:p>
            <a:pPr marL="0" lvl="0" indent="0" algn="l" rtl="0">
              <a:spcBef>
                <a:spcPts val="0"/>
              </a:spcBef>
              <a:spcAft>
                <a:spcPts val="0"/>
              </a:spcAft>
              <a:buNone/>
            </a:pPr>
            <a:r>
              <a:rPr lang="en" sz="1800" dirty="0"/>
              <a:t>Please record on the DOLI Training Certification Form and provide a copy to </a:t>
            </a:r>
            <a:endParaRPr sz="1800" dirty="0"/>
          </a:p>
          <a:p>
            <a:pPr marL="0" lvl="0" indent="0" algn="l" rtl="0">
              <a:spcBef>
                <a:spcPts val="0"/>
              </a:spcBef>
              <a:spcAft>
                <a:spcPts val="0"/>
              </a:spcAft>
              <a:buNone/>
            </a:pPr>
            <a:r>
              <a:rPr lang="en" sz="1800" dirty="0"/>
              <a:t>the Human Resources.</a:t>
            </a:r>
            <a:endParaRPr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COVID-19 Training Topics</a:t>
            </a:r>
            <a:endParaRPr/>
          </a:p>
        </p:txBody>
      </p:sp>
      <p:sp>
        <p:nvSpPr>
          <p:cNvPr id="93" name="Google Shape;93;p14"/>
          <p:cNvSpPr txBox="1">
            <a:spLocks noGrp="1"/>
          </p:cNvSpPr>
          <p:nvPr>
            <p:ph type="body" idx="1"/>
          </p:nvPr>
        </p:nvSpPr>
        <p:spPr>
          <a:xfrm>
            <a:off x="311700" y="1081225"/>
            <a:ext cx="8520600" cy="352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dirty="0"/>
              <a:t>Characteristics and methods of transmission of SARS-CoV-2</a:t>
            </a:r>
            <a:endParaRPr sz="1400" dirty="0"/>
          </a:p>
          <a:p>
            <a:pPr marL="0" lvl="0" indent="0" algn="l" rtl="0">
              <a:spcBef>
                <a:spcPts val="1600"/>
              </a:spcBef>
              <a:spcAft>
                <a:spcPts val="0"/>
              </a:spcAft>
              <a:buNone/>
            </a:pPr>
            <a:r>
              <a:rPr lang="en" sz="1400" dirty="0"/>
              <a:t>Signs and symptoms of COVID-19</a:t>
            </a:r>
            <a:endParaRPr sz="1400" dirty="0"/>
          </a:p>
          <a:p>
            <a:pPr marL="0" lvl="0" indent="0" algn="l" rtl="0">
              <a:spcBef>
                <a:spcPts val="1600"/>
              </a:spcBef>
              <a:spcAft>
                <a:spcPts val="0"/>
              </a:spcAft>
              <a:buNone/>
            </a:pPr>
            <a:r>
              <a:rPr lang="en" sz="1400" dirty="0"/>
              <a:t>Risk factors of severe COVID-19 illness with underlying health conditions</a:t>
            </a:r>
            <a:endParaRPr sz="1400" dirty="0"/>
          </a:p>
          <a:p>
            <a:pPr marL="0" lvl="0" indent="0" algn="l" rtl="0">
              <a:spcBef>
                <a:spcPts val="1600"/>
              </a:spcBef>
              <a:spcAft>
                <a:spcPts val="0"/>
              </a:spcAft>
              <a:buNone/>
            </a:pPr>
            <a:r>
              <a:rPr lang="en" sz="1400" dirty="0"/>
              <a:t>Ability of pre-symptomatic and asymptomatic COVID-19 infected persons to transmit the virus</a:t>
            </a:r>
            <a:endParaRPr sz="1400" dirty="0"/>
          </a:p>
          <a:p>
            <a:pPr marL="0" lvl="0" indent="0" algn="l" rtl="0">
              <a:spcBef>
                <a:spcPts val="1600"/>
              </a:spcBef>
              <a:spcAft>
                <a:spcPts val="0"/>
              </a:spcAft>
              <a:buNone/>
            </a:pPr>
            <a:r>
              <a:rPr lang="en" sz="1400" dirty="0"/>
              <a:t>Safe and healthy work practices</a:t>
            </a:r>
            <a:endParaRPr sz="1400" dirty="0"/>
          </a:p>
          <a:p>
            <a:pPr marL="0" lvl="0" indent="0" algn="l" rtl="0">
              <a:spcBef>
                <a:spcPts val="1600"/>
              </a:spcBef>
              <a:spcAft>
                <a:spcPts val="0"/>
              </a:spcAft>
              <a:buNone/>
            </a:pPr>
            <a:r>
              <a:rPr lang="en" sz="1400" dirty="0"/>
              <a:t>Personal Protective Equipment</a:t>
            </a:r>
            <a:endParaRPr sz="1400" dirty="0"/>
          </a:p>
          <a:p>
            <a:pPr marL="0" lvl="0" indent="0" algn="l" rtl="0">
              <a:spcBef>
                <a:spcPts val="1600"/>
              </a:spcBef>
              <a:spcAft>
                <a:spcPts val="0"/>
              </a:spcAft>
              <a:buNone/>
            </a:pPr>
            <a:r>
              <a:rPr lang="en" sz="1400" dirty="0"/>
              <a:t>Anti-discrimination provisions</a:t>
            </a:r>
            <a:endParaRPr sz="1400" dirty="0"/>
          </a:p>
          <a:p>
            <a:pPr marL="0" lvl="0" indent="0" algn="l" rtl="0">
              <a:spcBef>
                <a:spcPts val="1600"/>
              </a:spcBef>
              <a:spcAft>
                <a:spcPts val="0"/>
              </a:spcAft>
              <a:buNone/>
            </a:pPr>
            <a:r>
              <a:rPr lang="en-US" sz="1400" dirty="0"/>
              <a:t>PC</a:t>
            </a:r>
            <a:r>
              <a:rPr lang="en" sz="1400" dirty="0"/>
              <a:t> Infectious Disease Preparedness and Response Plan</a:t>
            </a:r>
            <a:endParaRPr sz="1400" dirty="0"/>
          </a:p>
          <a:p>
            <a:pPr marL="0" lvl="0" indent="0" algn="l" rtl="0">
              <a:spcBef>
                <a:spcPts val="1600"/>
              </a:spcBef>
              <a:spcAft>
                <a:spcPts val="16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Training Goals</a:t>
            </a:r>
            <a:endParaRPr/>
          </a:p>
        </p:txBody>
      </p:sp>
      <p:sp>
        <p:nvSpPr>
          <p:cNvPr id="99" name="Google Shape;99;p15"/>
          <p:cNvSpPr txBox="1">
            <a:spLocks noGrp="1"/>
          </p:cNvSpPr>
          <p:nvPr>
            <p:ph type="body" idx="1"/>
          </p:nvPr>
        </p:nvSpPr>
        <p:spPr>
          <a:xfrm>
            <a:off x="311700" y="1137110"/>
            <a:ext cx="8520600" cy="3339000"/>
          </a:xfrm>
          <a:prstGeom prst="rect">
            <a:avLst/>
          </a:prstGeom>
        </p:spPr>
        <p:txBody>
          <a:bodyPr spcFirstLastPara="1" wrap="square" lIns="91425" tIns="91425" rIns="91425" bIns="91425" anchor="t" anchorCtr="0">
            <a:noAutofit/>
          </a:bodyPr>
          <a:lstStyle/>
          <a:p>
            <a:pPr marL="0" lvl="0" indent="0" algn="l" rtl="0">
              <a:spcBef>
                <a:spcPts val="0"/>
              </a:spcBef>
              <a:buNone/>
            </a:pPr>
            <a:r>
              <a:rPr lang="en" sz="1400" dirty="0"/>
              <a:t>“Employers with hazards of jobs classified at ...medium risk of exposure shall provide training to all employees to enable them to recognize the hazards of the SARS-CoV-2 virus and signs and symptoms of COVID-19 disease.”</a:t>
            </a:r>
            <a:endParaRPr sz="1400" dirty="0"/>
          </a:p>
          <a:p>
            <a:pPr marL="0" lvl="0" indent="0" algn="l" rtl="0">
              <a:spcBef>
                <a:spcPts val="1600"/>
              </a:spcBef>
              <a:buNone/>
            </a:pPr>
            <a:r>
              <a:rPr lang="en" sz="1400" dirty="0"/>
              <a:t>Training shall be certified using the Virginia Department of Labor and Industry Emergency Temporary Standard for COVID-19 Infectious Disease Prevention Training Certification Form.</a:t>
            </a:r>
            <a:endParaRPr sz="1400" dirty="0"/>
          </a:p>
          <a:p>
            <a:pPr marL="0" lvl="0" indent="0" algn="l" rtl="0">
              <a:spcBef>
                <a:spcPts val="1600"/>
              </a:spcBef>
              <a:buNone/>
            </a:pPr>
            <a:r>
              <a:rPr lang="en" sz="1400" dirty="0"/>
              <a:t>Each department head will ensure that all employees review this presentation, and document that training of the required form. Copies of the form should be provided to Human Resources.</a:t>
            </a:r>
          </a:p>
          <a:p>
            <a:pPr marL="0" lvl="0" indent="0" algn="l" rtl="0">
              <a:spcBef>
                <a:spcPts val="1600"/>
              </a:spcBef>
              <a:buNone/>
            </a:pPr>
            <a:r>
              <a:rPr lang="en" sz="1400" i="1" dirty="0">
                <a:solidFill>
                  <a:schemeClr val="accent4"/>
                </a:solidFill>
              </a:rPr>
              <a:t>Note: To view the video links or check source material in the slides, you may need to right-click and select “open hyperlink”</a:t>
            </a:r>
            <a:endParaRPr sz="1400" i="1" dirty="0">
              <a:solidFill>
                <a:schemeClr val="accent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Characteristics and methods of transmission of SARS-CoV-2</a:t>
            </a:r>
            <a:endParaRPr sz="2200"/>
          </a:p>
        </p:txBody>
      </p:sp>
      <p:sp>
        <p:nvSpPr>
          <p:cNvPr id="105" name="Google Shape;105;p16"/>
          <p:cNvSpPr txBox="1">
            <a:spLocks noGrp="1"/>
          </p:cNvSpPr>
          <p:nvPr>
            <p:ph type="body" idx="1"/>
          </p:nvPr>
        </p:nvSpPr>
        <p:spPr>
          <a:xfrm>
            <a:off x="252065" y="1070849"/>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dirty="0">
                <a:solidFill>
                  <a:srgbClr val="000000"/>
                </a:solidFill>
                <a:latin typeface="Arial"/>
                <a:ea typeface="Arial"/>
                <a:cs typeface="Arial"/>
                <a:sym typeface="Arial"/>
              </a:rPr>
              <a:t>The coronavirus disease 2019 (COVID-19) pandemic, due to the novel severe acute respiratory syndrome coronavirus 2 (SARS-CoV-2), has caused a worldwide sudden and substantial increase in hospitalizations for pneumonia with multiorgan disease. </a:t>
            </a:r>
            <a:endParaRPr sz="1300" dirty="0">
              <a:solidFill>
                <a:srgbClr val="000000"/>
              </a:solidFill>
              <a:latin typeface="Arial"/>
              <a:ea typeface="Arial"/>
              <a:cs typeface="Arial"/>
              <a:sym typeface="Arial"/>
            </a:endParaRPr>
          </a:p>
          <a:p>
            <a:pPr marL="0" lvl="0" indent="0" algn="l" rtl="0">
              <a:spcBef>
                <a:spcPts val="1600"/>
              </a:spcBef>
              <a:spcAft>
                <a:spcPts val="0"/>
              </a:spcAft>
              <a:buNone/>
            </a:pPr>
            <a:r>
              <a:rPr lang="en" sz="1300" dirty="0">
                <a:solidFill>
                  <a:srgbClr val="000000"/>
                </a:solidFill>
                <a:latin typeface="Arial"/>
                <a:ea typeface="Arial"/>
                <a:cs typeface="Arial"/>
                <a:sym typeface="Arial"/>
              </a:rPr>
              <a:t>SARS-CoV-2 is spread primarily via respiratory droplets during close face-to-face contact. Infection can be spread by asymptomatic, presymptomatic, and symptomatic carriers. </a:t>
            </a:r>
            <a:endParaRPr sz="1300" dirty="0">
              <a:solidFill>
                <a:srgbClr val="000000"/>
              </a:solidFill>
              <a:latin typeface="Arial"/>
              <a:ea typeface="Arial"/>
              <a:cs typeface="Arial"/>
              <a:sym typeface="Arial"/>
            </a:endParaRPr>
          </a:p>
          <a:p>
            <a:pPr marL="0" lvl="0" indent="0" algn="l" rtl="0">
              <a:spcBef>
                <a:spcPts val="1600"/>
              </a:spcBef>
              <a:spcAft>
                <a:spcPts val="0"/>
              </a:spcAft>
              <a:buNone/>
            </a:pPr>
            <a:r>
              <a:rPr lang="en" sz="1300" dirty="0">
                <a:solidFill>
                  <a:srgbClr val="000000"/>
                </a:solidFill>
                <a:latin typeface="Arial"/>
                <a:ea typeface="Arial"/>
                <a:cs typeface="Arial"/>
                <a:sym typeface="Arial"/>
              </a:rPr>
              <a:t>The average time from exposure to symptom onset is 5 days, and 97.5% of people who develop symptoms do so within 11.5 days. The most common symptoms are fever, dry cough, and shortness of breath.</a:t>
            </a:r>
            <a:endParaRPr sz="1300" dirty="0">
              <a:solidFill>
                <a:srgbClr val="000000"/>
              </a:solidFill>
              <a:latin typeface="Arial"/>
              <a:ea typeface="Arial"/>
              <a:cs typeface="Arial"/>
              <a:sym typeface="Arial"/>
            </a:endParaRPr>
          </a:p>
          <a:p>
            <a:pPr marL="0" lvl="0" indent="0" algn="l" rtl="0">
              <a:spcBef>
                <a:spcPts val="1600"/>
              </a:spcBef>
              <a:spcAft>
                <a:spcPts val="0"/>
              </a:spcAft>
              <a:buNone/>
            </a:pPr>
            <a:r>
              <a:rPr lang="en" sz="900" dirty="0">
                <a:solidFill>
                  <a:srgbClr val="000000"/>
                </a:solidFill>
                <a:latin typeface="Arial"/>
                <a:ea typeface="Arial"/>
                <a:cs typeface="Arial"/>
                <a:sym typeface="Arial"/>
              </a:rPr>
              <a:t>Source: July 10, 2020 </a:t>
            </a:r>
            <a:r>
              <a:rPr lang="en" sz="800" b="1" dirty="0">
                <a:solidFill>
                  <a:srgbClr val="000000"/>
                </a:solidFill>
                <a:latin typeface="Arial"/>
                <a:ea typeface="Arial"/>
                <a:cs typeface="Arial"/>
                <a:sym typeface="Arial"/>
              </a:rPr>
              <a:t>Pathophysiology, Transmission, Diagnosis, and Treatment of Coronavirus Disease 2019 (COVID-19) A Review. </a:t>
            </a:r>
            <a:r>
              <a:rPr lang="en" sz="800" b="1" dirty="0">
                <a:solidFill>
                  <a:schemeClr val="bg2"/>
                </a:solidFill>
                <a:latin typeface="Arial"/>
                <a:ea typeface="Arial"/>
                <a:cs typeface="Arial"/>
                <a:sym typeface="Arial"/>
              </a:rPr>
              <a:t> </a:t>
            </a:r>
            <a:r>
              <a:rPr lang="en" sz="800" dirty="0">
                <a:solidFill>
                  <a:schemeClr val="bg2"/>
                </a:solidFill>
                <a:uFill>
                  <a:noFill/>
                </a:uFill>
                <a:latin typeface="Arial"/>
                <a:ea typeface="Arial"/>
                <a:cs typeface="Arial"/>
                <a:sym typeface="Arial"/>
              </a:rPr>
              <a:t>W. Joost Wiersinga, MD, PhD</a:t>
            </a:r>
            <a:r>
              <a:rPr lang="en" sz="800" baseline="30000" dirty="0">
                <a:solidFill>
                  <a:schemeClr val="bg2"/>
                </a:solidFill>
                <a:uFill>
                  <a:noFill/>
                </a:uFill>
                <a:latin typeface="Arial"/>
                <a:ea typeface="Arial"/>
                <a:cs typeface="Arial"/>
                <a:sym typeface="Arial"/>
                <a:hlinkClick r:id="rId3"/>
              </a:rPr>
              <a:t>1,2</a:t>
            </a:r>
            <a:r>
              <a:rPr lang="en" sz="800" dirty="0">
                <a:solidFill>
                  <a:schemeClr val="bg2"/>
                </a:solidFill>
                <a:latin typeface="Arial"/>
                <a:ea typeface="Arial"/>
                <a:cs typeface="Arial"/>
                <a:sym typeface="Arial"/>
              </a:rPr>
              <a:t>;</a:t>
            </a:r>
            <a:r>
              <a:rPr lang="en" sz="800" dirty="0">
                <a:solidFill>
                  <a:schemeClr val="bg2"/>
                </a:solidFill>
                <a:uFill>
                  <a:noFill/>
                </a:uFill>
                <a:latin typeface="Arial"/>
                <a:ea typeface="Arial"/>
                <a:cs typeface="Arial"/>
                <a:sym typeface="Arial"/>
                <a:hlinkClick r:id="rId4"/>
              </a:rPr>
              <a:t> </a:t>
            </a:r>
            <a:r>
              <a:rPr lang="en" sz="800" dirty="0">
                <a:solidFill>
                  <a:schemeClr val="bg2"/>
                </a:solidFill>
                <a:uFill>
                  <a:noFill/>
                </a:uFill>
                <a:latin typeface="Arial"/>
                <a:ea typeface="Arial"/>
                <a:cs typeface="Arial"/>
                <a:sym typeface="Arial"/>
              </a:rPr>
              <a:t>Andrew Rhodes, MD, PhD</a:t>
            </a:r>
            <a:r>
              <a:rPr lang="en" sz="800" baseline="30000" dirty="0">
                <a:solidFill>
                  <a:schemeClr val="bg2"/>
                </a:solidFill>
                <a:uFill>
                  <a:noFill/>
                </a:uFill>
                <a:latin typeface="Arial"/>
                <a:ea typeface="Arial"/>
                <a:cs typeface="Arial"/>
                <a:sym typeface="Arial"/>
              </a:rPr>
              <a:t>3</a:t>
            </a:r>
            <a:r>
              <a:rPr lang="en" sz="800" dirty="0">
                <a:solidFill>
                  <a:schemeClr val="bg2"/>
                </a:solidFill>
                <a:latin typeface="Arial"/>
                <a:ea typeface="Arial"/>
                <a:cs typeface="Arial"/>
                <a:sym typeface="Arial"/>
              </a:rPr>
              <a:t>;</a:t>
            </a:r>
            <a:r>
              <a:rPr lang="en" sz="800" dirty="0">
                <a:solidFill>
                  <a:schemeClr val="bg2"/>
                </a:solidFill>
                <a:uFill>
                  <a:noFill/>
                </a:uFill>
                <a:latin typeface="Arial"/>
                <a:ea typeface="Arial"/>
                <a:cs typeface="Arial"/>
                <a:sym typeface="Arial"/>
              </a:rPr>
              <a:t> Allen C. Cheng, MD, PhD</a:t>
            </a:r>
            <a:r>
              <a:rPr lang="en" sz="800" baseline="30000" dirty="0">
                <a:solidFill>
                  <a:schemeClr val="bg2"/>
                </a:solidFill>
                <a:uFill>
                  <a:noFill/>
                </a:uFill>
                <a:latin typeface="Arial"/>
                <a:ea typeface="Arial"/>
                <a:cs typeface="Arial"/>
                <a:sym typeface="Arial"/>
              </a:rPr>
              <a:t>4,5</a:t>
            </a:r>
            <a:r>
              <a:rPr lang="en" sz="800" dirty="0">
                <a:solidFill>
                  <a:schemeClr val="bg2"/>
                </a:solidFill>
                <a:latin typeface="Arial"/>
                <a:ea typeface="Arial"/>
                <a:cs typeface="Arial"/>
                <a:sym typeface="Arial"/>
              </a:rPr>
              <a:t>; et al</a:t>
            </a:r>
            <a:r>
              <a:rPr lang="en" sz="800" dirty="0">
                <a:solidFill>
                  <a:schemeClr val="bg2"/>
                </a:solidFill>
                <a:uFill>
                  <a:noFill/>
                </a:uFill>
                <a:latin typeface="Arial"/>
                <a:ea typeface="Arial"/>
                <a:cs typeface="Arial"/>
                <a:sym typeface="Arial"/>
              </a:rPr>
              <a:t> Sharon J. Peacock, PhD</a:t>
            </a:r>
            <a:r>
              <a:rPr lang="en" sz="800" baseline="30000" dirty="0">
                <a:solidFill>
                  <a:schemeClr val="bg2"/>
                </a:solidFill>
                <a:uFill>
                  <a:noFill/>
                </a:uFill>
                <a:latin typeface="Arial"/>
                <a:ea typeface="Arial"/>
                <a:cs typeface="Arial"/>
                <a:sym typeface="Arial"/>
              </a:rPr>
              <a:t>6,7</a:t>
            </a:r>
            <a:r>
              <a:rPr lang="en" sz="800" dirty="0">
                <a:solidFill>
                  <a:schemeClr val="bg2"/>
                </a:solidFill>
                <a:latin typeface="Arial"/>
                <a:ea typeface="Arial"/>
                <a:cs typeface="Arial"/>
                <a:sym typeface="Arial"/>
              </a:rPr>
              <a:t>;</a:t>
            </a:r>
            <a:r>
              <a:rPr lang="en" sz="800" dirty="0">
                <a:solidFill>
                  <a:schemeClr val="bg2"/>
                </a:solidFill>
                <a:uFill>
                  <a:noFill/>
                </a:uFill>
                <a:latin typeface="Arial"/>
                <a:ea typeface="Arial"/>
                <a:cs typeface="Arial"/>
                <a:sym typeface="Arial"/>
              </a:rPr>
              <a:t> Hallie C. Prescott, MD, MSc</a:t>
            </a:r>
            <a:r>
              <a:rPr lang="en" sz="800" baseline="30000" dirty="0">
                <a:solidFill>
                  <a:schemeClr val="bg2"/>
                </a:solidFill>
                <a:uFill>
                  <a:noFill/>
                </a:uFill>
                <a:latin typeface="Arial"/>
                <a:ea typeface="Arial"/>
                <a:cs typeface="Arial"/>
                <a:sym typeface="Arial"/>
              </a:rPr>
              <a:t>8,9</a:t>
            </a:r>
            <a:r>
              <a:rPr lang="en" sz="900" dirty="0">
                <a:solidFill>
                  <a:srgbClr val="000000"/>
                </a:solidFill>
                <a:latin typeface="Arial"/>
                <a:ea typeface="Arial"/>
                <a:cs typeface="Arial"/>
                <a:sym typeface="Arial"/>
              </a:rPr>
              <a:t> </a:t>
            </a:r>
            <a:r>
              <a:rPr lang="en" sz="800" dirty="0">
                <a:solidFill>
                  <a:srgbClr val="000000"/>
                </a:solidFill>
                <a:latin typeface="Arial"/>
                <a:ea typeface="Arial"/>
                <a:cs typeface="Arial"/>
                <a:sym typeface="Arial"/>
              </a:rPr>
              <a:t>JAMA. Published online July 10, 2020. doi:10.1001/jama.2020.12839</a:t>
            </a:r>
            <a:endParaRPr sz="800" dirty="0">
              <a:solidFill>
                <a:srgbClr val="000000"/>
              </a:solidFill>
              <a:latin typeface="Arial"/>
              <a:ea typeface="Arial"/>
              <a:cs typeface="Arial"/>
              <a:sym typeface="Arial"/>
            </a:endParaRPr>
          </a:p>
          <a:p>
            <a:pPr marL="0" lvl="0" indent="0" algn="l" rtl="0">
              <a:spcBef>
                <a:spcPts val="1600"/>
              </a:spcBef>
              <a:spcAft>
                <a:spcPts val="1600"/>
              </a:spcAft>
              <a:buNone/>
            </a:pPr>
            <a:r>
              <a:rPr lang="en" sz="1100" dirty="0">
                <a:solidFill>
                  <a:srgbClr val="000000"/>
                </a:solidFill>
                <a:latin typeface="Arial"/>
                <a:ea typeface="Arial"/>
                <a:cs typeface="Arial"/>
                <a:sym typeface="Arial"/>
              </a:rPr>
              <a:t> See also: </a:t>
            </a:r>
            <a:r>
              <a:rPr lang="en" sz="1100" u="sng" dirty="0">
                <a:solidFill>
                  <a:schemeClr val="hlink"/>
                </a:solidFill>
                <a:latin typeface="Arial"/>
                <a:ea typeface="Arial"/>
                <a:cs typeface="Arial"/>
                <a:sym typeface="Arial"/>
                <a:hlinkClick r:id="rId5"/>
              </a:rPr>
              <a:t>https://www.youtube.com/watch?v=WfJSVbQtHsk</a:t>
            </a:r>
            <a:r>
              <a:rPr lang="en" sz="1100" dirty="0">
                <a:solidFill>
                  <a:srgbClr val="000000"/>
                </a:solidFill>
                <a:latin typeface="Arial"/>
                <a:ea typeface="Arial"/>
                <a:cs typeface="Arial"/>
                <a:sym typeface="Arial"/>
              </a:rPr>
              <a:t> CDC video on How Does COVID-19 Spread?</a:t>
            </a:r>
            <a:endParaRPr sz="1100" dirty="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311700" y="3250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Signs and Symptoms of COVID-19</a:t>
            </a:r>
            <a:endParaRPr/>
          </a:p>
        </p:txBody>
      </p:sp>
      <p:sp>
        <p:nvSpPr>
          <p:cNvPr id="111" name="Google Shape;111;p17"/>
          <p:cNvSpPr txBox="1">
            <a:spLocks noGrp="1"/>
          </p:cNvSpPr>
          <p:nvPr>
            <p:ph type="body" idx="1"/>
          </p:nvPr>
        </p:nvSpPr>
        <p:spPr>
          <a:xfrm>
            <a:off x="311700" y="1017800"/>
            <a:ext cx="3999900" cy="384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COVID-19 affects different people in different ways. Infected people have had a wide range of symptoms reported – from mild symptoms to severe illness. Symptoms may appear 2-14 days after exposure to the virus. </a:t>
            </a:r>
            <a:endParaRPr sz="1200" dirty="0"/>
          </a:p>
          <a:p>
            <a:pPr marL="0" lvl="0" indent="0" algn="l" rtl="0">
              <a:spcBef>
                <a:spcPts val="0"/>
              </a:spcBef>
              <a:spcAft>
                <a:spcPts val="0"/>
              </a:spcAft>
              <a:buNone/>
            </a:pPr>
            <a:endParaRPr sz="900" dirty="0"/>
          </a:p>
          <a:p>
            <a:pPr marL="0" lvl="0" indent="0" algn="l" rtl="0">
              <a:spcBef>
                <a:spcPts val="0"/>
              </a:spcBef>
              <a:spcAft>
                <a:spcPts val="0"/>
              </a:spcAft>
              <a:buNone/>
            </a:pPr>
            <a:r>
              <a:rPr lang="en" sz="1200" b="1" dirty="0"/>
              <a:t>People with these symptoms may have COVID-19:</a:t>
            </a:r>
            <a:endParaRPr sz="1200" b="1" dirty="0"/>
          </a:p>
          <a:p>
            <a:pPr marL="0" lvl="0" indent="0" algn="l" rtl="0">
              <a:spcBef>
                <a:spcPts val="0"/>
              </a:spcBef>
              <a:spcAft>
                <a:spcPts val="0"/>
              </a:spcAft>
              <a:buNone/>
            </a:pPr>
            <a:r>
              <a:rPr lang="en" sz="1200" dirty="0"/>
              <a:t>Fever or chills</a:t>
            </a:r>
            <a:endParaRPr sz="1200" dirty="0"/>
          </a:p>
          <a:p>
            <a:pPr marL="0" lvl="0" indent="0" algn="l" rtl="0">
              <a:spcBef>
                <a:spcPts val="0"/>
              </a:spcBef>
              <a:spcAft>
                <a:spcPts val="0"/>
              </a:spcAft>
              <a:buNone/>
            </a:pPr>
            <a:r>
              <a:rPr lang="en" sz="1200" dirty="0"/>
              <a:t>Cough</a:t>
            </a:r>
            <a:endParaRPr sz="1200" dirty="0"/>
          </a:p>
          <a:p>
            <a:pPr marL="0" lvl="0" indent="0" algn="l" rtl="0">
              <a:spcBef>
                <a:spcPts val="0"/>
              </a:spcBef>
              <a:spcAft>
                <a:spcPts val="0"/>
              </a:spcAft>
              <a:buNone/>
            </a:pPr>
            <a:r>
              <a:rPr lang="en" sz="1200" dirty="0"/>
              <a:t>Shortness of breath or difficulty breathing</a:t>
            </a:r>
            <a:endParaRPr sz="1200" dirty="0"/>
          </a:p>
          <a:p>
            <a:pPr marL="0" lvl="0" indent="0" algn="l" rtl="0">
              <a:spcBef>
                <a:spcPts val="0"/>
              </a:spcBef>
              <a:spcAft>
                <a:spcPts val="0"/>
              </a:spcAft>
              <a:buNone/>
            </a:pPr>
            <a:r>
              <a:rPr lang="en" sz="1200" dirty="0"/>
              <a:t>Fatigue</a:t>
            </a:r>
            <a:endParaRPr sz="1200" dirty="0"/>
          </a:p>
          <a:p>
            <a:pPr marL="0" lvl="0" indent="0" algn="l" rtl="0">
              <a:spcBef>
                <a:spcPts val="0"/>
              </a:spcBef>
              <a:spcAft>
                <a:spcPts val="0"/>
              </a:spcAft>
              <a:buNone/>
            </a:pPr>
            <a:r>
              <a:rPr lang="en" sz="1200" dirty="0"/>
              <a:t>Muscle or body aches</a:t>
            </a:r>
            <a:endParaRPr sz="1200" dirty="0"/>
          </a:p>
          <a:p>
            <a:pPr marL="0" lvl="0" indent="0" algn="l" rtl="0">
              <a:spcBef>
                <a:spcPts val="0"/>
              </a:spcBef>
              <a:spcAft>
                <a:spcPts val="0"/>
              </a:spcAft>
              <a:buNone/>
            </a:pPr>
            <a:r>
              <a:rPr lang="en" sz="1200" dirty="0"/>
              <a:t>Headache</a:t>
            </a:r>
            <a:endParaRPr sz="1200" dirty="0"/>
          </a:p>
          <a:p>
            <a:pPr marL="0" lvl="0" indent="0" algn="l" rtl="0">
              <a:spcBef>
                <a:spcPts val="0"/>
              </a:spcBef>
              <a:spcAft>
                <a:spcPts val="0"/>
              </a:spcAft>
              <a:buNone/>
            </a:pPr>
            <a:r>
              <a:rPr lang="en" sz="1200" dirty="0"/>
              <a:t>New loss of taste or smell</a:t>
            </a:r>
            <a:endParaRPr sz="1200" dirty="0"/>
          </a:p>
          <a:p>
            <a:pPr marL="0" lvl="0" indent="0" algn="l" rtl="0">
              <a:spcBef>
                <a:spcPts val="0"/>
              </a:spcBef>
              <a:spcAft>
                <a:spcPts val="0"/>
              </a:spcAft>
              <a:buNone/>
            </a:pPr>
            <a:r>
              <a:rPr lang="en" sz="1200" dirty="0"/>
              <a:t>Sore throat</a:t>
            </a:r>
            <a:endParaRPr sz="1200" dirty="0"/>
          </a:p>
          <a:p>
            <a:pPr marL="0" lvl="0" indent="0" algn="l" rtl="0">
              <a:spcBef>
                <a:spcPts val="0"/>
              </a:spcBef>
              <a:spcAft>
                <a:spcPts val="0"/>
              </a:spcAft>
              <a:buNone/>
            </a:pPr>
            <a:r>
              <a:rPr lang="en" sz="1200" dirty="0"/>
              <a:t>Congestion or runny nose</a:t>
            </a:r>
            <a:endParaRPr sz="1200" dirty="0"/>
          </a:p>
          <a:p>
            <a:pPr marL="0" lvl="0" indent="0" algn="l" rtl="0">
              <a:spcBef>
                <a:spcPts val="0"/>
              </a:spcBef>
              <a:spcAft>
                <a:spcPts val="0"/>
              </a:spcAft>
              <a:buNone/>
            </a:pPr>
            <a:r>
              <a:rPr lang="en" sz="1200" dirty="0"/>
              <a:t>Nausea or vomiting</a:t>
            </a:r>
            <a:endParaRPr sz="1200" dirty="0"/>
          </a:p>
          <a:p>
            <a:pPr marL="0" lvl="0" indent="0" algn="l" rtl="0">
              <a:spcBef>
                <a:spcPts val="0"/>
              </a:spcBef>
              <a:spcAft>
                <a:spcPts val="0"/>
              </a:spcAft>
              <a:buNone/>
            </a:pPr>
            <a:r>
              <a:rPr lang="en" sz="1200" dirty="0"/>
              <a:t>Diarrhea</a:t>
            </a:r>
            <a:endParaRPr sz="1200" dirty="0"/>
          </a:p>
          <a:p>
            <a:pPr marL="0" lvl="0" indent="0" algn="l" rtl="0">
              <a:spcBef>
                <a:spcPts val="0"/>
              </a:spcBef>
              <a:spcAft>
                <a:spcPts val="0"/>
              </a:spcAft>
              <a:buNone/>
            </a:pPr>
            <a:endParaRPr sz="1200" dirty="0"/>
          </a:p>
          <a:p>
            <a:pPr marL="0" lvl="0" indent="0" algn="l" rtl="0">
              <a:spcBef>
                <a:spcPts val="0"/>
              </a:spcBef>
              <a:spcAft>
                <a:spcPts val="1600"/>
              </a:spcAft>
              <a:buNone/>
            </a:pPr>
            <a:endParaRPr dirty="0"/>
          </a:p>
        </p:txBody>
      </p:sp>
      <p:sp>
        <p:nvSpPr>
          <p:cNvPr id="112" name="Google Shape;112;p17"/>
          <p:cNvSpPr txBox="1">
            <a:spLocks noGrp="1"/>
          </p:cNvSpPr>
          <p:nvPr>
            <p:ph type="body" idx="2"/>
          </p:nvPr>
        </p:nvSpPr>
        <p:spPr>
          <a:xfrm>
            <a:off x="4832400" y="1050325"/>
            <a:ext cx="3999900" cy="351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t>Look for emergency warning signs for COVID-19.</a:t>
            </a:r>
            <a:endParaRPr sz="1200" b="1" dirty="0"/>
          </a:p>
          <a:p>
            <a:pPr marL="0" lvl="0" indent="0" algn="l" rtl="0">
              <a:spcBef>
                <a:spcPts val="0"/>
              </a:spcBef>
              <a:spcAft>
                <a:spcPts val="0"/>
              </a:spcAft>
              <a:buNone/>
            </a:pPr>
            <a:endParaRPr sz="900" dirty="0"/>
          </a:p>
          <a:p>
            <a:pPr marL="0" lvl="0" indent="0" algn="l" rtl="0">
              <a:spcBef>
                <a:spcPts val="0"/>
              </a:spcBef>
              <a:spcAft>
                <a:spcPts val="0"/>
              </a:spcAft>
              <a:buNone/>
            </a:pPr>
            <a:r>
              <a:rPr lang="en" sz="1200" dirty="0"/>
              <a:t>If someone is showing any of these signs, seek emergency medical care immediately:</a:t>
            </a:r>
            <a:endParaRPr sz="1200" dirty="0"/>
          </a:p>
          <a:p>
            <a:pPr marL="0" lvl="0" indent="0" algn="l" rtl="0">
              <a:spcBef>
                <a:spcPts val="0"/>
              </a:spcBef>
              <a:spcAft>
                <a:spcPts val="0"/>
              </a:spcAft>
              <a:buNone/>
            </a:pPr>
            <a:endParaRPr sz="900" dirty="0"/>
          </a:p>
          <a:p>
            <a:pPr marL="0" lvl="0" indent="0" algn="l" rtl="0">
              <a:spcBef>
                <a:spcPts val="0"/>
              </a:spcBef>
              <a:spcAft>
                <a:spcPts val="0"/>
              </a:spcAft>
              <a:buNone/>
            </a:pPr>
            <a:r>
              <a:rPr lang="en" sz="1200" dirty="0"/>
              <a:t>Trouble breathing</a:t>
            </a:r>
            <a:endParaRPr sz="1200" dirty="0"/>
          </a:p>
          <a:p>
            <a:pPr marL="0" lvl="0" indent="0" algn="l" rtl="0">
              <a:spcBef>
                <a:spcPts val="0"/>
              </a:spcBef>
              <a:spcAft>
                <a:spcPts val="0"/>
              </a:spcAft>
              <a:buNone/>
            </a:pPr>
            <a:r>
              <a:rPr lang="en" sz="1200" dirty="0"/>
              <a:t>Persistent pain or pressure in the chest</a:t>
            </a:r>
            <a:endParaRPr sz="1200" dirty="0"/>
          </a:p>
          <a:p>
            <a:pPr marL="0" lvl="0" indent="0" algn="l" rtl="0">
              <a:spcBef>
                <a:spcPts val="0"/>
              </a:spcBef>
              <a:spcAft>
                <a:spcPts val="0"/>
              </a:spcAft>
              <a:buNone/>
            </a:pPr>
            <a:r>
              <a:rPr lang="en" sz="1200" dirty="0"/>
              <a:t>New confusion</a:t>
            </a:r>
            <a:endParaRPr sz="1200" dirty="0"/>
          </a:p>
          <a:p>
            <a:pPr marL="0" lvl="0" indent="0" algn="l" rtl="0">
              <a:spcBef>
                <a:spcPts val="0"/>
              </a:spcBef>
              <a:spcAft>
                <a:spcPts val="0"/>
              </a:spcAft>
              <a:buNone/>
            </a:pPr>
            <a:r>
              <a:rPr lang="en" sz="1200" dirty="0"/>
              <a:t>Inability to wake or stay awake</a:t>
            </a:r>
            <a:endParaRPr sz="1200" dirty="0"/>
          </a:p>
          <a:p>
            <a:pPr marL="0" lvl="0" indent="0" algn="l" rtl="0">
              <a:spcBef>
                <a:spcPts val="0"/>
              </a:spcBef>
              <a:spcAft>
                <a:spcPts val="0"/>
              </a:spcAft>
              <a:buNone/>
            </a:pPr>
            <a:r>
              <a:rPr lang="en" sz="1200" dirty="0"/>
              <a:t>Bluish lips or face</a:t>
            </a:r>
            <a:endParaRPr sz="1200" dirty="0"/>
          </a:p>
          <a:p>
            <a:pPr marL="0" lvl="0" indent="0" algn="l" rtl="0">
              <a:spcBef>
                <a:spcPts val="0"/>
              </a:spcBef>
              <a:spcAft>
                <a:spcPts val="0"/>
              </a:spcAft>
              <a:buNone/>
            </a:pPr>
            <a:r>
              <a:rPr lang="en" sz="1200" dirty="0"/>
              <a:t>Call your medical provider for any other symptoms that are severe or concerning to you.</a:t>
            </a:r>
            <a:endParaRPr sz="1200" dirty="0"/>
          </a:p>
          <a:p>
            <a:pPr marL="0" lvl="0" indent="0" algn="l" rtl="0">
              <a:spcBef>
                <a:spcPts val="0"/>
              </a:spcBef>
              <a:spcAft>
                <a:spcPts val="0"/>
              </a:spcAft>
              <a:buNone/>
            </a:pPr>
            <a:r>
              <a:rPr lang="en" sz="800" i="1" dirty="0"/>
              <a:t>Source: CDC https://www.cdc.gov/coronavirus/2019-ncov/symptoms-testing/symptoms.html</a:t>
            </a:r>
            <a:endParaRPr sz="800" i="1" dirty="0"/>
          </a:p>
          <a:p>
            <a:pPr marL="0" lvl="0" indent="0" algn="l" rtl="0">
              <a:spcBef>
                <a:spcPts val="0"/>
              </a:spcBef>
              <a:spcAft>
                <a:spcPts val="0"/>
              </a:spcAft>
              <a:buNone/>
            </a:pPr>
            <a:endParaRPr sz="1200" dirty="0"/>
          </a:p>
          <a:p>
            <a:pPr marL="0" lvl="0" indent="0" algn="l" rtl="0">
              <a:spcBef>
                <a:spcPts val="0"/>
              </a:spcBef>
              <a:spcAft>
                <a:spcPts val="0"/>
              </a:spcAft>
              <a:buNone/>
            </a:pPr>
            <a:r>
              <a:rPr lang="en" sz="1200" dirty="0"/>
              <a:t>See also: </a:t>
            </a:r>
            <a:r>
              <a:rPr lang="en" sz="1200" u="sng" dirty="0">
                <a:solidFill>
                  <a:schemeClr val="hlink"/>
                </a:solidFill>
                <a:hlinkClick r:id="rId3"/>
              </a:rPr>
              <a:t>https://www.youtube.com/watch?v=F70BzSFAZfw</a:t>
            </a:r>
            <a:r>
              <a:rPr lang="en" sz="1200" dirty="0"/>
              <a:t> Symptoms of Coronavirus/COVID-19 from the CDC</a:t>
            </a:r>
            <a:endParaRPr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Risk Factors for Severe COVID-19 Illness</a:t>
            </a:r>
            <a:endParaRPr/>
          </a:p>
        </p:txBody>
      </p:sp>
      <p:sp>
        <p:nvSpPr>
          <p:cNvPr id="118" name="Google Shape;118;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100" dirty="0">
                <a:solidFill>
                  <a:srgbClr val="000000"/>
                </a:solidFill>
                <a:latin typeface="Arial"/>
                <a:ea typeface="Arial"/>
                <a:cs typeface="Arial"/>
                <a:sym typeface="Arial"/>
              </a:rPr>
              <a:t>People with risk factors may be more likely to need hospitalization or intensive care if they have COVID-19, or they may be more likely to die of the infection.</a:t>
            </a:r>
            <a:endParaRPr sz="1100" dirty="0">
              <a:solidFill>
                <a:srgbClr val="000000"/>
              </a:solidFill>
              <a:latin typeface="Arial"/>
              <a:ea typeface="Arial"/>
              <a:cs typeface="Arial"/>
              <a:sym typeface="Arial"/>
            </a:endParaRPr>
          </a:p>
          <a:p>
            <a:pPr marL="0" lvl="0" indent="0" algn="l" rtl="0">
              <a:spcBef>
                <a:spcPts val="1200"/>
              </a:spcBef>
              <a:spcAft>
                <a:spcPts val="0"/>
              </a:spcAft>
              <a:buNone/>
            </a:pPr>
            <a:r>
              <a:rPr lang="en" sz="1100" dirty="0">
                <a:solidFill>
                  <a:srgbClr val="000000"/>
                </a:solidFill>
                <a:latin typeface="Arial"/>
                <a:ea typeface="Arial"/>
                <a:cs typeface="Arial"/>
                <a:sym typeface="Arial"/>
              </a:rPr>
              <a:t>It is important to learn about risk factors for severe COVID-19 illness because it can help you:</a:t>
            </a:r>
            <a:endParaRPr sz="1100" dirty="0">
              <a:solidFill>
                <a:srgbClr val="000000"/>
              </a:solidFill>
              <a:latin typeface="Arial"/>
              <a:ea typeface="Arial"/>
              <a:cs typeface="Arial"/>
              <a:sym typeface="Arial"/>
            </a:endParaRPr>
          </a:p>
          <a:p>
            <a:pPr marL="457200" lvl="0" indent="-298450" algn="l" rtl="0">
              <a:spcBef>
                <a:spcPts val="1200"/>
              </a:spcBef>
              <a:spcAft>
                <a:spcPts val="0"/>
              </a:spcAft>
              <a:buClr>
                <a:srgbClr val="000000"/>
              </a:buClr>
              <a:buSzPts val="1100"/>
              <a:buFont typeface="Arial"/>
              <a:buChar char="●"/>
            </a:pPr>
            <a:r>
              <a:rPr lang="en" sz="1100" dirty="0">
                <a:solidFill>
                  <a:srgbClr val="000000"/>
                </a:solidFill>
                <a:latin typeface="Arial"/>
                <a:ea typeface="Arial"/>
                <a:cs typeface="Arial"/>
                <a:sym typeface="Arial"/>
              </a:rPr>
              <a:t>Take precautions as you go about your</a:t>
            </a:r>
            <a:r>
              <a:rPr lang="en" sz="1100" dirty="0">
                <a:solidFill>
                  <a:srgbClr val="000000"/>
                </a:solidFill>
                <a:uFill>
                  <a:noFill/>
                </a:uFill>
                <a:latin typeface="Arial"/>
                <a:ea typeface="Arial"/>
                <a:cs typeface="Arial"/>
                <a:sym typeface="Arial"/>
                <a:hlinkClick r:id="rId3"/>
              </a:rPr>
              <a:t> </a:t>
            </a:r>
            <a:r>
              <a:rPr lang="en" sz="1100" dirty="0">
                <a:solidFill>
                  <a:schemeClr val="bg2"/>
                </a:solidFill>
                <a:uFill>
                  <a:noFill/>
                </a:uFill>
                <a:latin typeface="Arial"/>
                <a:ea typeface="Arial"/>
                <a:cs typeface="Arial"/>
                <a:sym typeface="Arial"/>
              </a:rPr>
              <a:t>daily life</a:t>
            </a:r>
            <a:r>
              <a:rPr lang="en" sz="1100" dirty="0">
                <a:solidFill>
                  <a:schemeClr val="bg2"/>
                </a:solidFill>
                <a:latin typeface="Arial"/>
                <a:ea typeface="Arial"/>
                <a:cs typeface="Arial"/>
                <a:sym typeface="Arial"/>
              </a:rPr>
              <a:t> and</a:t>
            </a:r>
            <a:r>
              <a:rPr lang="en" sz="1100" dirty="0">
                <a:solidFill>
                  <a:schemeClr val="bg2"/>
                </a:solidFill>
                <a:uFill>
                  <a:noFill/>
                </a:uFill>
                <a:latin typeface="Arial"/>
                <a:ea typeface="Arial"/>
                <a:cs typeface="Arial"/>
                <a:sym typeface="Arial"/>
              </a:rPr>
              <a:t> attend events</a:t>
            </a:r>
            <a:r>
              <a:rPr lang="en" sz="1100" dirty="0">
                <a:solidFill>
                  <a:srgbClr val="000000"/>
                </a:solidFill>
                <a:latin typeface="Arial"/>
                <a:ea typeface="Arial"/>
                <a:cs typeface="Arial"/>
                <a:sym typeface="Arial"/>
              </a:rPr>
              <a:t>.</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latin typeface="Arial"/>
                <a:ea typeface="Arial"/>
                <a:cs typeface="Arial"/>
                <a:sym typeface="Arial"/>
              </a:rPr>
              <a:t>Better understand how a medical condition could affect your own health if you get sick with COVID-19.</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latin typeface="Arial"/>
                <a:ea typeface="Arial"/>
                <a:cs typeface="Arial"/>
                <a:sym typeface="Arial"/>
              </a:rPr>
              <a:t>Anticipate medical treatment that you might need if you get sick.</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latin typeface="Arial"/>
                <a:ea typeface="Arial"/>
                <a:cs typeface="Arial"/>
                <a:sym typeface="Arial"/>
              </a:rPr>
              <a:t>Reduce your risk for severe COVID-19 illness by managing any conditions you have that are risk factors.</a:t>
            </a:r>
            <a:endParaRPr sz="1100" dirty="0">
              <a:solidFill>
                <a:srgbClr val="000000"/>
              </a:solidFill>
              <a:latin typeface="Arial"/>
              <a:ea typeface="Arial"/>
              <a:cs typeface="Arial"/>
              <a:sym typeface="Arial"/>
            </a:endParaRPr>
          </a:p>
          <a:p>
            <a:pPr marL="0" lvl="0" indent="0" algn="l" rtl="0">
              <a:spcBef>
                <a:spcPts val="1200"/>
              </a:spcBef>
              <a:spcAft>
                <a:spcPts val="0"/>
              </a:spcAft>
              <a:buNone/>
            </a:pPr>
            <a:r>
              <a:rPr lang="en" sz="900" i="1" dirty="0"/>
              <a:t>Source: CDC </a:t>
            </a:r>
            <a:r>
              <a:rPr lang="en" sz="900" i="1" u="sng" dirty="0">
                <a:solidFill>
                  <a:schemeClr val="hlink"/>
                </a:solidFill>
                <a:hlinkClick r:id="rId4"/>
              </a:rPr>
              <a:t>https://www.cdc.gov/coronavirus/2019-ncov/covid-data/investigations-discovery/assessing-risk-factors.html</a:t>
            </a:r>
            <a:endParaRPr sz="900" i="1" dirty="0"/>
          </a:p>
          <a:p>
            <a:pPr marL="0" lvl="0" indent="0" algn="l" rtl="0">
              <a:spcBef>
                <a:spcPts val="1600"/>
              </a:spcBef>
              <a:spcAft>
                <a:spcPts val="1600"/>
              </a:spcAft>
              <a:buNone/>
            </a:pPr>
            <a:r>
              <a:rPr lang="en" sz="1200" dirty="0"/>
              <a:t>See also: CDC Video, COVID-19 Stop the Spread, </a:t>
            </a:r>
            <a:r>
              <a:rPr lang="en" sz="1200" u="sng" dirty="0">
                <a:solidFill>
                  <a:schemeClr val="hlink"/>
                </a:solidFill>
                <a:hlinkClick r:id="rId5"/>
              </a:rPr>
              <a:t>https://www.youtube.com/watch?v=kEhNyxKopsg</a:t>
            </a:r>
            <a:r>
              <a:rPr lang="en" sz="1200" dirty="0"/>
              <a:t> </a:t>
            </a:r>
            <a:endParaRPr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Risk Factors for Severe COVID-19 Illness</a:t>
            </a:r>
            <a:endParaRPr/>
          </a:p>
        </p:txBody>
      </p:sp>
      <p:sp>
        <p:nvSpPr>
          <p:cNvPr id="124" name="Google Shape;124;p19"/>
          <p:cNvSpPr txBox="1">
            <a:spLocks noGrp="1"/>
          </p:cNvSpPr>
          <p:nvPr>
            <p:ph type="body" idx="1"/>
          </p:nvPr>
        </p:nvSpPr>
        <p:spPr>
          <a:xfrm>
            <a:off x="311700" y="1117232"/>
            <a:ext cx="8520600" cy="33390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100" dirty="0">
                <a:solidFill>
                  <a:srgbClr val="000000"/>
                </a:solidFill>
                <a:latin typeface="Arial"/>
                <a:ea typeface="Arial"/>
                <a:cs typeface="Arial"/>
                <a:sym typeface="Arial"/>
              </a:rPr>
              <a:t>People of any age with </a:t>
            </a:r>
            <a:r>
              <a:rPr lang="en" sz="1100" b="1" dirty="0">
                <a:solidFill>
                  <a:srgbClr val="000000"/>
                </a:solidFill>
                <a:latin typeface="Arial"/>
                <a:ea typeface="Arial"/>
                <a:cs typeface="Arial"/>
                <a:sym typeface="Arial"/>
              </a:rPr>
              <a:t>certain underlying medical conditions</a:t>
            </a:r>
            <a:r>
              <a:rPr lang="en" sz="1100" dirty="0">
                <a:solidFill>
                  <a:srgbClr val="000000"/>
                </a:solidFill>
                <a:latin typeface="Arial"/>
                <a:ea typeface="Arial"/>
                <a:cs typeface="Arial"/>
                <a:sym typeface="Arial"/>
              </a:rPr>
              <a:t> are at increased risk for severe illness from COVID-19:</a:t>
            </a:r>
            <a:endParaRPr sz="1100" dirty="0">
              <a:solidFill>
                <a:srgbClr val="000000"/>
              </a:solidFill>
              <a:latin typeface="Arial"/>
              <a:ea typeface="Arial"/>
              <a:cs typeface="Arial"/>
              <a:sym typeface="Arial"/>
            </a:endParaRPr>
          </a:p>
          <a:p>
            <a:pPr marL="0" lvl="0" indent="0" algn="l" rtl="0">
              <a:spcBef>
                <a:spcPts val="1200"/>
              </a:spcBef>
              <a:spcAft>
                <a:spcPts val="0"/>
              </a:spcAft>
              <a:buNone/>
            </a:pPr>
            <a:r>
              <a:rPr lang="en" sz="1100" dirty="0">
                <a:solidFill>
                  <a:srgbClr val="000000"/>
                </a:solidFill>
                <a:latin typeface="Arial"/>
                <a:ea typeface="Arial"/>
                <a:cs typeface="Arial"/>
                <a:sym typeface="Arial"/>
              </a:rPr>
              <a:t>People of any age with the following conditions </a:t>
            </a:r>
            <a:r>
              <a:rPr lang="en" sz="1100" b="1" dirty="0">
                <a:solidFill>
                  <a:srgbClr val="000000"/>
                </a:solidFill>
                <a:latin typeface="Arial"/>
                <a:ea typeface="Arial"/>
                <a:cs typeface="Arial"/>
                <a:sym typeface="Arial"/>
              </a:rPr>
              <a:t>are at increased risk</a:t>
            </a:r>
            <a:r>
              <a:rPr lang="en" sz="1100" dirty="0">
                <a:solidFill>
                  <a:srgbClr val="000000"/>
                </a:solidFill>
                <a:latin typeface="Arial"/>
                <a:ea typeface="Arial"/>
                <a:cs typeface="Arial"/>
                <a:sym typeface="Arial"/>
              </a:rPr>
              <a:t> of severe illness from COVID-19:</a:t>
            </a:r>
            <a:endParaRPr sz="1100" dirty="0">
              <a:solidFill>
                <a:srgbClr val="000000"/>
              </a:solidFill>
              <a:latin typeface="Arial"/>
              <a:ea typeface="Arial"/>
              <a:cs typeface="Arial"/>
              <a:sym typeface="Arial"/>
            </a:endParaRPr>
          </a:p>
          <a:p>
            <a:pPr marL="457200" lvl="0" indent="-298450" algn="l" rtl="0">
              <a:spcBef>
                <a:spcPts val="120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Cancer</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Chronic kidney disease</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COPD (chronic obstructive pulmonary disease)</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Immunocompromised state (weakened immune system) from solid organ transplant</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Obesity (body mass index [BMI] of 30 or higher)</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Serious heart conditions, such as heart failure, coronary artery disease, or cardiomyopathies</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Sickle cell disease</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Type 2 diabetes mellitus</a:t>
            </a:r>
            <a:endParaRPr sz="1100" dirty="0">
              <a:solidFill>
                <a:srgbClr val="000000"/>
              </a:solidFill>
              <a:latin typeface="Arial"/>
              <a:ea typeface="Arial"/>
              <a:cs typeface="Arial"/>
              <a:sym typeface="Arial"/>
            </a:endParaRPr>
          </a:p>
          <a:p>
            <a:pPr marL="0" lvl="0" indent="0" algn="l" rtl="0">
              <a:spcBef>
                <a:spcPts val="1200"/>
              </a:spcBef>
              <a:spcAft>
                <a:spcPts val="1200"/>
              </a:spcAft>
              <a:buNone/>
            </a:pPr>
            <a:r>
              <a:rPr lang="en" sz="900" i="1" dirty="0">
                <a:solidFill>
                  <a:srgbClr val="000000"/>
                </a:solidFill>
                <a:latin typeface="Arial"/>
                <a:ea typeface="Arial"/>
                <a:cs typeface="Arial"/>
                <a:sym typeface="Arial"/>
              </a:rPr>
              <a:t>Source: CDC https://www.cdc.gov/coronavirus/2019-ncov/need-extra-precautions/people-with-medical-conditions.html#serious-heart-conditions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265350" y="232375"/>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Possible Risk Factors for Severe COVID-19 Illness</a:t>
            </a:r>
            <a:endParaRPr sz="2900"/>
          </a:p>
        </p:txBody>
      </p:sp>
      <p:sp>
        <p:nvSpPr>
          <p:cNvPr id="130" name="Google Shape;130;p20"/>
          <p:cNvSpPr txBox="1">
            <a:spLocks noGrp="1"/>
          </p:cNvSpPr>
          <p:nvPr>
            <p:ph type="body" idx="1"/>
          </p:nvPr>
        </p:nvSpPr>
        <p:spPr>
          <a:xfrm>
            <a:off x="342600" y="840175"/>
            <a:ext cx="8520600" cy="38400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100" dirty="0">
                <a:solidFill>
                  <a:srgbClr val="000000"/>
                </a:solidFill>
                <a:latin typeface="Arial"/>
                <a:ea typeface="Arial"/>
                <a:cs typeface="Arial"/>
                <a:sym typeface="Arial"/>
              </a:rPr>
              <a:t>COVID-19 is a new disease. Currently there are limited data and information about the impact of underlying medical conditions and whether they increase the risk for severe illness from COVID-19. Based on what we know at this time, people with the following conditions </a:t>
            </a:r>
            <a:r>
              <a:rPr lang="en" sz="1100" b="1" dirty="0">
                <a:solidFill>
                  <a:srgbClr val="000000"/>
                </a:solidFill>
                <a:latin typeface="Arial"/>
                <a:ea typeface="Arial"/>
                <a:cs typeface="Arial"/>
                <a:sym typeface="Arial"/>
              </a:rPr>
              <a:t>might be at an increased risk</a:t>
            </a:r>
            <a:r>
              <a:rPr lang="en" sz="1100" dirty="0">
                <a:solidFill>
                  <a:srgbClr val="000000"/>
                </a:solidFill>
                <a:latin typeface="Arial"/>
                <a:ea typeface="Arial"/>
                <a:cs typeface="Arial"/>
                <a:sym typeface="Arial"/>
              </a:rPr>
              <a:t> for severe illness from COVID-19:</a:t>
            </a:r>
            <a:endParaRPr sz="1100" dirty="0">
              <a:solidFill>
                <a:srgbClr val="000000"/>
              </a:solidFill>
              <a:latin typeface="Arial"/>
              <a:ea typeface="Arial"/>
              <a:cs typeface="Arial"/>
              <a:sym typeface="Arial"/>
            </a:endParaRPr>
          </a:p>
          <a:p>
            <a:pPr marL="457200" lvl="0" indent="-298450" algn="l" rtl="0">
              <a:spcBef>
                <a:spcPts val="120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Asthma (moderate-to-severe)</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Cerebrovascular disease (affects blood vessels and blood supply to the brain)</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Cystic fibrosis</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Hypertension or high blood pressure</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Immunocompromised state (weakened immune system) from blood or bone marrow transplant, immune deficiencies, HIV, use of corticosteroids, or use of other immune weakening medicines</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Neurologic conditions, such as dementia</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Liver disease</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Pregnancy</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Pulmonary fibrosis (having damaged or scarred lung tissues)</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Smoking</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Thalassemia (a type of blood disorder)</a:t>
            </a:r>
            <a:endParaRPr sz="1100" dirty="0">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sz="1100" dirty="0">
                <a:solidFill>
                  <a:srgbClr val="000000"/>
                </a:solidFill>
                <a:uFill>
                  <a:noFill/>
                </a:uFill>
                <a:latin typeface="Arial"/>
                <a:ea typeface="Arial"/>
                <a:cs typeface="Arial"/>
                <a:sym typeface="Arial"/>
              </a:rPr>
              <a:t>Type 1 diabetes mellitus</a:t>
            </a:r>
            <a:endParaRPr sz="1100" dirty="0">
              <a:solidFill>
                <a:srgbClr val="000000"/>
              </a:solidFill>
              <a:latin typeface="Arial"/>
              <a:ea typeface="Arial"/>
              <a:cs typeface="Arial"/>
              <a:sym typeface="Arial"/>
            </a:endParaRPr>
          </a:p>
          <a:p>
            <a:pPr marL="457200" lvl="0" indent="0" algn="l" rtl="0">
              <a:spcBef>
                <a:spcPts val="1200"/>
              </a:spcBef>
              <a:spcAft>
                <a:spcPts val="0"/>
              </a:spcAft>
              <a:buNone/>
            </a:pPr>
            <a:r>
              <a:rPr lang="en" sz="900" i="1" dirty="0">
                <a:solidFill>
                  <a:srgbClr val="000000"/>
                </a:solidFill>
                <a:latin typeface="Arial"/>
                <a:ea typeface="Arial"/>
                <a:cs typeface="Arial"/>
                <a:sym typeface="Arial"/>
              </a:rPr>
              <a:t>Source: CDC https://www.cdc.gov/coronavirus/2019-ncov/need-extra-precautions/people-with-medical-conditions.html#serious-heart-conditions</a:t>
            </a:r>
            <a:endParaRPr sz="900" i="1" dirty="0">
              <a:solidFill>
                <a:srgbClr val="000000"/>
              </a:solidFill>
              <a:latin typeface="Arial"/>
              <a:ea typeface="Arial"/>
              <a:cs typeface="Arial"/>
              <a:sym typeface="Arial"/>
            </a:endParaRPr>
          </a:p>
          <a:p>
            <a:pPr marL="0" lvl="0" indent="0" algn="l" rtl="0">
              <a:spcBef>
                <a:spcPts val="120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Pre-Symptomatic and Asymptomatic Transmission</a:t>
            </a:r>
            <a:endParaRPr sz="2900"/>
          </a:p>
        </p:txBody>
      </p:sp>
      <p:sp>
        <p:nvSpPr>
          <p:cNvPr id="136" name="Google Shape;136;p2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rgbClr val="000000"/>
                </a:solidFill>
              </a:rPr>
              <a:t>In July 2020, CDC </a:t>
            </a:r>
            <a:r>
              <a:rPr lang="en" sz="1200" dirty="0">
                <a:solidFill>
                  <a:srgbClr val="000000"/>
                </a:solidFill>
                <a:latin typeface="Arial"/>
                <a:ea typeface="Arial"/>
                <a:cs typeface="Arial"/>
                <a:sym typeface="Arial"/>
              </a:rPr>
              <a:t>public health recommendations were updated to accommodate new scientific evidence, evolving epidemiology, and the need to simplify risk assessment. New recommendations are based on:</a:t>
            </a:r>
            <a:endParaRPr sz="1200" dirty="0">
              <a:solidFill>
                <a:srgbClr val="000000"/>
              </a:solidFill>
              <a:latin typeface="Arial"/>
              <a:ea typeface="Arial"/>
              <a:cs typeface="Arial"/>
              <a:sym typeface="Arial"/>
            </a:endParaRPr>
          </a:p>
          <a:p>
            <a:pPr marL="457200" lvl="0" indent="-304800" algn="l" rtl="0">
              <a:spcBef>
                <a:spcPts val="1600"/>
              </a:spcBef>
              <a:spcAft>
                <a:spcPts val="0"/>
              </a:spcAft>
              <a:buClr>
                <a:srgbClr val="000000"/>
              </a:buClr>
              <a:buSzPts val="1200"/>
              <a:buFont typeface="Arial"/>
              <a:buChar char="●"/>
            </a:pPr>
            <a:r>
              <a:rPr lang="en" sz="1200" dirty="0">
                <a:solidFill>
                  <a:srgbClr val="000000"/>
                </a:solidFill>
                <a:latin typeface="Arial"/>
                <a:ea typeface="Arial"/>
                <a:cs typeface="Arial"/>
                <a:sym typeface="Arial"/>
              </a:rPr>
              <a:t>Growing evidence of transmission risk from infected people without symptoms (asymptomatic) or before the onset of recognized symptoms (presymptomatic);</a:t>
            </a:r>
            <a:endParaRPr sz="1200" dirty="0">
              <a:solidFill>
                <a:srgbClr val="000000"/>
              </a:solidFill>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dirty="0">
                <a:solidFill>
                  <a:srgbClr val="000000"/>
                </a:solidFill>
                <a:latin typeface="Arial"/>
                <a:ea typeface="Arial"/>
                <a:cs typeface="Arial"/>
                <a:sym typeface="Arial"/>
              </a:rPr>
              <a:t>Increased community transmission in many parts of the country;</a:t>
            </a:r>
            <a:endParaRPr sz="1200" dirty="0">
              <a:solidFill>
                <a:srgbClr val="000000"/>
              </a:solidFill>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dirty="0">
                <a:solidFill>
                  <a:srgbClr val="000000"/>
                </a:solidFill>
                <a:latin typeface="Arial"/>
                <a:ea typeface="Arial"/>
                <a:cs typeface="Arial"/>
                <a:sym typeface="Arial"/>
              </a:rPr>
              <a:t>A need to communicate effectively to the general public;</a:t>
            </a:r>
            <a:endParaRPr sz="1200" dirty="0">
              <a:solidFill>
                <a:srgbClr val="000000"/>
              </a:solidFill>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dirty="0">
                <a:solidFill>
                  <a:srgbClr val="000000"/>
                </a:solidFill>
                <a:latin typeface="Arial"/>
                <a:ea typeface="Arial"/>
                <a:cs typeface="Arial"/>
                <a:sym typeface="Arial"/>
              </a:rPr>
              <a:t>Continued focus on reducing transmission through social distancing and other</a:t>
            </a:r>
            <a:r>
              <a:rPr lang="en" sz="1200" dirty="0">
                <a:solidFill>
                  <a:srgbClr val="000000"/>
                </a:solidFill>
                <a:uFill>
                  <a:noFill/>
                </a:uFill>
                <a:latin typeface="Arial"/>
                <a:ea typeface="Arial"/>
                <a:cs typeface="Arial"/>
                <a:sym typeface="Arial"/>
                <a:hlinkClick r:id="rId3"/>
              </a:rPr>
              <a:t> </a:t>
            </a:r>
            <a:r>
              <a:rPr lang="en" sz="1200" dirty="0">
                <a:solidFill>
                  <a:srgbClr val="000000"/>
                </a:solidFill>
                <a:uFill>
                  <a:noFill/>
                </a:uFill>
                <a:latin typeface="Arial"/>
                <a:ea typeface="Arial"/>
                <a:cs typeface="Arial"/>
                <a:sym typeface="Arial"/>
              </a:rPr>
              <a:t>personal prevention strategies</a:t>
            </a:r>
            <a:r>
              <a:rPr lang="en" sz="1200" dirty="0">
                <a:solidFill>
                  <a:srgbClr val="000000"/>
                </a:solidFill>
                <a:latin typeface="Arial"/>
                <a:ea typeface="Arial"/>
                <a:cs typeface="Arial"/>
                <a:sym typeface="Arial"/>
              </a:rPr>
              <a:t>.</a:t>
            </a:r>
            <a:endParaRPr sz="1200" dirty="0">
              <a:solidFill>
                <a:srgbClr val="000000"/>
              </a:solidFill>
              <a:latin typeface="Arial"/>
              <a:ea typeface="Arial"/>
              <a:cs typeface="Arial"/>
              <a:sym typeface="Arial"/>
            </a:endParaRPr>
          </a:p>
          <a:p>
            <a:pPr marL="0" lvl="0" indent="0" algn="l" rtl="0">
              <a:spcBef>
                <a:spcPts val="1200"/>
              </a:spcBef>
              <a:spcAft>
                <a:spcPts val="0"/>
              </a:spcAft>
              <a:buNone/>
            </a:pPr>
            <a:r>
              <a:rPr lang="en" sz="1100" dirty="0">
                <a:solidFill>
                  <a:srgbClr val="000000"/>
                </a:solidFill>
                <a:latin typeface="Arial"/>
                <a:ea typeface="Arial"/>
                <a:cs typeface="Arial"/>
                <a:sym typeface="Arial"/>
              </a:rPr>
              <a:t>Current guidance based on community exposure for people exposed to people with known or suspected COVID-19 or possible COVID-19 may be found on the source page listed below:</a:t>
            </a:r>
            <a:endParaRPr sz="1200" dirty="0">
              <a:solidFill>
                <a:srgbClr val="000000"/>
              </a:solidFill>
              <a:latin typeface="Arial"/>
              <a:ea typeface="Arial"/>
              <a:cs typeface="Arial"/>
              <a:sym typeface="Arial"/>
            </a:endParaRPr>
          </a:p>
          <a:p>
            <a:pPr marL="0" lvl="0" indent="0" algn="l" rtl="0">
              <a:spcBef>
                <a:spcPts val="1200"/>
              </a:spcBef>
              <a:spcAft>
                <a:spcPts val="1600"/>
              </a:spcAft>
              <a:buNone/>
            </a:pPr>
            <a:r>
              <a:rPr lang="en" sz="900" i="1" dirty="0"/>
              <a:t>Source: </a:t>
            </a:r>
            <a:r>
              <a:rPr lang="en" sz="900" i="1" u="sng" dirty="0">
                <a:solidFill>
                  <a:schemeClr val="hlink"/>
                </a:solidFill>
                <a:hlinkClick r:id="rId4"/>
              </a:rPr>
              <a:t>https://www.cdc.gov/coronavirus/2019-ncov/php/public-health-recommendations.html</a:t>
            </a:r>
            <a:r>
              <a:rPr lang="en" sz="900" i="1" dirty="0"/>
              <a:t>  </a:t>
            </a:r>
            <a:endParaRPr sz="900" i="1" dirty="0"/>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1455</Words>
  <Application>Microsoft Office PowerPoint</Application>
  <PresentationFormat>On-screen Show (16:9)</PresentationFormat>
  <Paragraphs>119</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Roboto</vt:lpstr>
      <vt:lpstr>Arial</vt:lpstr>
      <vt:lpstr>Geometric</vt:lpstr>
      <vt:lpstr>COVID-19 Training</vt:lpstr>
      <vt:lpstr>COVID-19 Training Topics</vt:lpstr>
      <vt:lpstr>Training Goals</vt:lpstr>
      <vt:lpstr>Characteristics and methods of transmission of SARS-CoV-2</vt:lpstr>
      <vt:lpstr>Signs and Symptoms of COVID-19</vt:lpstr>
      <vt:lpstr>Risk Factors for Severe COVID-19 Illness</vt:lpstr>
      <vt:lpstr>Risk Factors for Severe COVID-19 Illness</vt:lpstr>
      <vt:lpstr>Possible Risk Factors for Severe COVID-19 Illness</vt:lpstr>
      <vt:lpstr>Pre-Symptomatic and Asymptomatic Transmission</vt:lpstr>
      <vt:lpstr>Safe and Healthy Work Practices</vt:lpstr>
      <vt:lpstr>Personal Protective Equipment</vt:lpstr>
      <vt:lpstr>Anti-Discrimination </vt:lpstr>
      <vt:lpstr>This concludes your training.  Please record on the DOLI Training Certification Form and provide a copy to  the Human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Training</dc:title>
  <dc:creator>Lisa Tuite</dc:creator>
  <cp:lastModifiedBy>Holly E. Stanfield</cp:lastModifiedBy>
  <cp:revision>3</cp:revision>
  <cp:lastPrinted>2020-08-27T12:38:54Z</cp:lastPrinted>
  <dcterms:modified xsi:type="dcterms:W3CDTF">2020-08-27T14:13:03Z</dcterms:modified>
</cp:coreProperties>
</file>